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notesMasterIdLst>
    <p:notesMasterId r:id="rId38"/>
  </p:notesMaster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notesMaster" Target="notesMasters/notesMaster1.xml"/><Relationship Id="rId39" Type="http://schemas.openxmlformats.org/officeDocument/2006/relationships/presProps" Target="presProps.xml"/><Relationship Id="rId40" Type="http://schemas.openxmlformats.org/officeDocument/2006/relationships/viewProps" Target="viewProps.xml"/><Relationship Id="rId41" Type="http://schemas.openxmlformats.org/officeDocument/2006/relationships/theme" Target="theme/theme1.xml"/><Relationship Id="rId4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Presentar el material: cartilla de alimentación agroecológica de la CTO Traslasierra. Para qué estamos acá: aprender a elaborar y manejar el alimento de nuestras aves bajando la dependencia de la agroindustria.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Lámina resumen del capítulo 2.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Tercer tema: con qué se arma el alimento. Tres elementos nada más, más el probiótico que va aparte.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El alimento se arma con tres cosas: un grano que da energía (maíz), una oleaginosa que da proteína (expeller de soja) y la sal mineral que aporta calcio y fósforo. El probiótico va aparte. Las fórmulas se ajustan a lo que haya en la zona.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Lámina resumen del capítulo 3.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Cuarto tema: las sales minerales, que las hacemos nosotros en el predio a partir de huesos.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 fuente principal de calcio y fósforo es la ceniza de hueso: se calcinan huesos viejos a más de 600 grados en un horno de tambor y se muelen. El hueso aporta 24-28% de calcio y 8-14% de fósforo. Todo se hace en el predio.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 mezcla para 9 kg de sal mineralizada: 6 de ceniza de hueso, 1,5 de sal común, 1,5 de ceniza de madera y 45 g de azufre. Cuánta poner en el balanceado: 3% en iniciador, 4% en ponedora, 2% en terminador. Esto lo ajustamos a campo.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Lámina resumen del capítulo 4.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Quinto tema: el probiótico, que reemplaza a los antibióticos preventivos. Lo elaboramos en el predio.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El probiótico mejora el aprovechamiento del alimento y la sanidad, sin antibióticos. Hay sólido (mantillo de bosque + grano + melaza, fermenta 30 días) y líquido (se hace del sólido, fermenta 4 días, se diluye al 3% en el agua). Importante: no se mezcla en el balanceado, se da aparte.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Recorrido del taller: por qué hacemos esto, cómo mirar al ave, los ingredientes, las sales y el probiótico que elaboramos, cómo armar el balanceado, y las fórmulas para huevos y carne. Cada bloque cierra con una lámina resumen para llevar.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Lámina resumen del capítulo 5.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Sexto tema: cómo se arma el balanceado, sobre una base de 100 kg.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El balanceado se prepara siempre sobre una base de 100 kg y se escala según la cantidad de aves. Se mezcla a mano, con carretilla, hormigonera, o a mayor escala en la mezcladora de la fábrica. La lámina del paso a paso viene a continuación.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Lámina del capítulo 6: armar el balanceado paso a paso, con las herramientas disponibles.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Gráfico de las fórmulas base por categoría, en kg por cada 100 kg de balanceado: maíz, expeller de soja y sal mineralizada.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Séptimo tema: la línea de huevos. Ponedoras y reproductoras comen la misma base.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 fórmula de ponedora por 100 kg: 70 de maíz, 26 de expeller de soja, 4 de sal mineralizada. La misma base alimenta a las reproductoras de LibreIncu. Lo que ajustamos: arrancamos con 1 kg de sal y veíamos crestas pálidas; subimos a 4 kg porque la ponedora fabrica cáscara todos los días.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Lámina resumen del capítulo 7.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Octavo tema: la línea de carne, con dos fórmulas — iniciador y terminador.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Dos fórmulas por 100 kg. Iniciador: 60 maíz, 37 soja, 3 sal — más proteína para formar hueso y pluma. Terminador: 71 maíz, 27 soja, 2 sal — más energía para el engorde final. Estamos engordando tres genéticas en paralelo (Cornish puro, cruza Cornish y blanco industrial de testigo); el terminador todavía está en evaluación.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divisor. Entramos al primer tema: por qué dependemos tanto de la agroindustria.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Lámina resumen del capítulo 8.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Noveno tema: lo que aprendimos a campo y lo que sigue.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Resumen de lo aprendido: leer al animal es la guía, y lo que corregimos fue sobre todo el calcio. Más ceniza de hueso en la sal, más inclusión de sal en el balanceado, y suplemento de luz en invierno para sostener la postura.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Lámina resumen del capítulo 9.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Cuadro de lectura rápida del animal: engorde y postura comparados. Útil como ayudamemoria de campo.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Tabla resumen de todas las fórmulas, por 100 kg de balanceado. Para tener a mano cuando se prepara el alimento. Iniciador y terminador para carne; ponedora y reproductora para huevos.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Cierre del taller. El horizonte: soberanía alimentaria y tecnológica. Bajar costos, bajar la dependencia, producir alimentos sanos para nuestros pueblos. Más en LibreIncu y AlterMundi.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El modelo industrial nos ata por tres lados: la genética (pollito híbrido importado), el alimento (núcleos, antibióticos, maíz y soja del agronegocio) y la tecnología (incubadoras inaccesibles). Esta cartilla trabaja el frente del alimento.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 es una familia sola: es una red cooperativa. Genética propia (Ponedora Negra INTA y un híbrido de carne criollo), LibreIncu como incubadora libre, y dietas de elaboración propia sin núcleo ni antibióticos. Producir lo que podemos, comprar lo que todavía no.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Lámina resumen del capítulo 1 — para llevar y compartir.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divisor. Segundo tema: aprender a mirar al ave y entender qué necesita en cada etapa.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Una gallina en postura y un pollo en engorde no necesitan lo mismo. Tres tipos de alimento: iniciador para el arranque, terminador para el engorde final, y ponedora con mucho calcio todos los días. Las reproductoras comen la misma base que la ponedora.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 primera herramienta es mirar. El ave avisa cuando le falta algo: en el engorde miramos plumas, patas, ánimo y cresta; en la postura, el huevo es el termómetro: cáscara, forma y ritmo de postura.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6-1.jpeg"/><Relationship Id="rId2" Type="http://schemas.openxmlformats.org/officeDocument/2006/relationships/image" Target="../media/image-3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B4A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alphaModFix amt="55000"/>
          </a:blip>
          <a:srcRect l="11185" r="11185" t="0" b="0"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4853146"/>
            <a:ext cx="18288000" cy="5433854"/>
          </a:xfrm>
          <a:prstGeom prst="rect">
            <a:avLst/>
          </a:prstGeom>
          <a:gradFill rotWithShape="1">
            <a:gsLst>
              <a:gs pos="0">
                <a:srgbClr val="14200E">
                  <a:alpha val="96000"/>
                </a:srgbClr>
              </a:gs>
              <a:gs pos="55000">
                <a:srgbClr val="14200E">
                  <a:alpha val="55000"/>
                </a:srgbClr>
              </a:gs>
              <a:gs pos="100000">
                <a:srgbClr val="14200E">
                  <a:alpha val="5000"/>
                </a:srgbClr>
              </a:gs>
            </a:gsLst>
            <a:lin ang="16200000" scaled="0"/>
          </a:gradFill>
          <a:ln/>
        </p:spPr>
      </p:sp>
      <p:sp>
        <p:nvSpPr>
          <p:cNvPr id="4" name="Text 1"/>
          <p:cNvSpPr/>
          <p:nvPr/>
        </p:nvSpPr>
        <p:spPr>
          <a:xfrm>
            <a:off x="1143000" y="5805646"/>
            <a:ext cx="17602200" cy="32623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spc="429" kern="0" dirty="0">
                <a:solidFill>
                  <a:srgbClr val="9FCE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ELABORACIÓN Y MANEJO DEL ALIMENTO</a:t>
            </a:r>
            <a:endParaRPr lang="en-US" sz="1950" dirty="0"/>
          </a:p>
        </p:txBody>
      </p:sp>
      <p:sp>
        <p:nvSpPr>
          <p:cNvPr id="5" name="Text 2"/>
          <p:cNvSpPr/>
          <p:nvPr/>
        </p:nvSpPr>
        <p:spPr>
          <a:xfrm>
            <a:off x="1143000" y="6341427"/>
            <a:ext cx="12753975" cy="171831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6300" b="1" spc="-63" kern="0" dirty="0">
                <a:solidFill>
                  <a:srgbClr val="FFFFFF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Alimentación agroecológica para la avicultura de la AFCI</a:t>
            </a:r>
            <a:endParaRPr lang="en-US" sz="6300" dirty="0"/>
          </a:p>
        </p:txBody>
      </p:sp>
      <p:sp>
        <p:nvSpPr>
          <p:cNvPr id="6" name="Text 3"/>
          <p:cNvSpPr/>
          <p:nvPr/>
        </p:nvSpPr>
        <p:spPr>
          <a:xfrm>
            <a:off x="1143000" y="8269288"/>
            <a:ext cx="17602200" cy="4048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FFFFFF">
                    <a:alpha val="9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Línea de carne y línea de huevos · resumen para el taller</a:t>
            </a:r>
            <a:endParaRPr lang="en-US" sz="2550" dirty="0"/>
          </a:p>
        </p:txBody>
      </p:sp>
      <p:sp>
        <p:nvSpPr>
          <p:cNvPr id="7" name="Shape 4"/>
          <p:cNvSpPr/>
          <p:nvPr/>
        </p:nvSpPr>
        <p:spPr>
          <a:xfrm>
            <a:off x="1143000" y="8940800"/>
            <a:ext cx="2138997" cy="431800"/>
          </a:xfrm>
          <a:prstGeom prst="roundRect">
            <a:avLst>
              <a:gd name="adj" fmla="val 50000"/>
            </a:avLst>
          </a:prstGeom>
          <a:ln w="8731">
            <a:solidFill>
              <a:srgbClr val="FFFFFF">
                <a:alpha val="3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342231" y="9025731"/>
            <a:ext cx="1816735" cy="3000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FFFFFF">
                    <a:alpha val="9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CTO Traslasierra</a:t>
            </a:r>
            <a:endParaRPr lang="en-US" sz="1800" dirty="0"/>
          </a:p>
        </p:txBody>
      </p:sp>
      <p:sp>
        <p:nvSpPr>
          <p:cNvPr id="9" name="Shape 6"/>
          <p:cNvSpPr/>
          <p:nvPr/>
        </p:nvSpPr>
        <p:spPr>
          <a:xfrm>
            <a:off x="3415347" y="8940800"/>
            <a:ext cx="2622550" cy="431800"/>
          </a:xfrm>
          <a:prstGeom prst="roundRect">
            <a:avLst>
              <a:gd name="adj" fmla="val 50000"/>
            </a:avLst>
          </a:prstGeom>
          <a:ln w="8731">
            <a:solidFill>
              <a:srgbClr val="FFFFFF">
                <a:alpha val="3500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3614579" y="9025731"/>
            <a:ext cx="2302764" cy="3000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FFFFFF">
                    <a:alpha val="9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AlterMundi · LibreIncu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6171248" y="8940800"/>
            <a:ext cx="2482533" cy="431800"/>
          </a:xfrm>
          <a:prstGeom prst="roundRect">
            <a:avLst>
              <a:gd name="adj" fmla="val 50000"/>
            </a:avLst>
          </a:prstGeom>
          <a:ln w="8731">
            <a:solidFill>
              <a:srgbClr val="FFFFFF">
                <a:alpha val="3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70479" y="9025731"/>
            <a:ext cx="2160270" cy="3000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FFFFFF">
                    <a:alpha val="9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UTEP Rama Agraria</a:t>
            </a:r>
            <a:endParaRPr lang="en-US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2327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52400" y="114300"/>
            <a:ext cx="17983200" cy="10058400"/>
          </a:xfrm>
          <a:prstGeom prst="roundRect">
            <a:avLst>
              <a:gd name="adj" fmla="val 758"/>
            </a:avLst>
          </a:prstGeom>
          <a:ln/>
          <a:effectLst>
            <a:outerShdw sx="100000" sy="100000" kx="0" ky="0" algn="bl" rotWithShape="0" blurRad="666750" dist="228600" dir="5400000">
              <a:srgbClr val="000000">
                <a:alpha val="50000"/>
              </a:srgbClr>
            </a:outerShdw>
          </a:effectLst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-17045" r="-17045" t="0" b="0"/>
          <a:stretch/>
        </p:blipFill>
        <p:spPr>
          <a:xfrm>
            <a:off x="152400" y="114300"/>
            <a:ext cx="17983200" cy="100584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2B4A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38250" y="4197032"/>
            <a:ext cx="17392650" cy="3611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spc="450" kern="0" dirty="0">
                <a:solidFill>
                  <a:srgbClr val="9FCE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CAPÍTULO 3</a:t>
            </a:r>
            <a:endParaRPr lang="en-US" sz="2250" dirty="0"/>
          </a:p>
        </p:txBody>
      </p:sp>
      <p:sp>
        <p:nvSpPr>
          <p:cNvPr id="3" name="Text 1"/>
          <p:cNvSpPr/>
          <p:nvPr/>
        </p:nvSpPr>
        <p:spPr>
          <a:xfrm>
            <a:off x="1238250" y="4748689"/>
            <a:ext cx="17392650" cy="9982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7200" b="1" dirty="0">
                <a:solidFill>
                  <a:srgbClr val="FFFFFF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Los ingredientes</a:t>
            </a:r>
            <a:endParaRPr lang="en-US" sz="7200" dirty="0"/>
          </a:p>
        </p:txBody>
      </p:sp>
      <p:sp>
        <p:nvSpPr>
          <p:cNvPr id="4" name="Shape 2"/>
          <p:cNvSpPr/>
          <p:nvPr/>
        </p:nvSpPr>
        <p:spPr>
          <a:xfrm>
            <a:off x="1238250" y="6013609"/>
            <a:ext cx="1143000" cy="76200"/>
          </a:xfrm>
          <a:prstGeom prst="roundRect">
            <a:avLst>
              <a:gd name="adj" fmla="val 50000"/>
            </a:avLst>
          </a:prstGeom>
          <a:solidFill>
            <a:srgbClr val="C05A32"/>
          </a:solidFill>
          <a:ln/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A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2877185"/>
            <a:ext cx="17602200" cy="6457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350" b="1" dirty="0">
                <a:solidFill>
                  <a:srgbClr val="3C6130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Tres elementos, más el probiótico</a:t>
            </a:r>
            <a:endParaRPr lang="en-US" sz="4350" dirty="0"/>
          </a:p>
        </p:txBody>
      </p:sp>
      <p:sp>
        <p:nvSpPr>
          <p:cNvPr id="3" name="Shape 1"/>
          <p:cNvSpPr/>
          <p:nvPr/>
        </p:nvSpPr>
        <p:spPr>
          <a:xfrm>
            <a:off x="1143000" y="3827780"/>
            <a:ext cx="5168900" cy="1972310"/>
          </a:xfrm>
          <a:prstGeom prst="roundRect">
            <a:avLst>
              <a:gd name="adj" fmla="val 8693"/>
            </a:avLst>
          </a:prstGeom>
          <a:solidFill>
            <a:srgbClr val="FFFDF7"/>
          </a:solidFill>
          <a:ln/>
        </p:spPr>
      </p:sp>
      <p:sp>
        <p:nvSpPr>
          <p:cNvPr id="4" name="Shape 2"/>
          <p:cNvSpPr/>
          <p:nvPr/>
        </p:nvSpPr>
        <p:spPr>
          <a:xfrm>
            <a:off x="1143000" y="5791359"/>
            <a:ext cx="5168900" cy="9525"/>
          </a:xfrm>
          <a:prstGeom prst="rect">
            <a:avLst/>
          </a:prstGeom>
          <a:solidFill>
            <a:srgbClr val="E4DAC6"/>
          </a:solidFill>
          <a:ln/>
        </p:spPr>
      </p:sp>
      <p:sp>
        <p:nvSpPr>
          <p:cNvPr id="5" name="Shape 3"/>
          <p:cNvSpPr/>
          <p:nvPr/>
        </p:nvSpPr>
        <p:spPr>
          <a:xfrm>
            <a:off x="1143000" y="3827780"/>
            <a:ext cx="5168900" cy="52388"/>
          </a:xfrm>
          <a:prstGeom prst="rect">
            <a:avLst/>
          </a:prstGeom>
          <a:solidFill>
            <a:srgbClr val="C1903A"/>
          </a:solidFill>
          <a:ln/>
        </p:spPr>
      </p:sp>
      <p:sp>
        <p:nvSpPr>
          <p:cNvPr id="6" name="Shape 4"/>
          <p:cNvSpPr/>
          <p:nvPr/>
        </p:nvSpPr>
        <p:spPr>
          <a:xfrm>
            <a:off x="1143000" y="3827780"/>
            <a:ext cx="9525" cy="1972310"/>
          </a:xfrm>
          <a:prstGeom prst="rect">
            <a:avLst/>
          </a:prstGeom>
          <a:solidFill>
            <a:srgbClr val="E4DAC6"/>
          </a:solidFill>
          <a:ln/>
        </p:spPr>
      </p:sp>
      <p:sp>
        <p:nvSpPr>
          <p:cNvPr id="7" name="Shape 5"/>
          <p:cNvSpPr/>
          <p:nvPr/>
        </p:nvSpPr>
        <p:spPr>
          <a:xfrm>
            <a:off x="6303169" y="3827780"/>
            <a:ext cx="9525" cy="1972310"/>
          </a:xfrm>
          <a:prstGeom prst="rect">
            <a:avLst/>
          </a:prstGeom>
          <a:solidFill>
            <a:srgbClr val="E4DAC6"/>
          </a:solidFill>
          <a:ln/>
        </p:spPr>
      </p:sp>
      <p:sp>
        <p:nvSpPr>
          <p:cNvPr id="8" name="Text 6"/>
          <p:cNvSpPr/>
          <p:nvPr/>
        </p:nvSpPr>
        <p:spPr>
          <a:xfrm>
            <a:off x="1494631" y="4223068"/>
            <a:ext cx="4912201" cy="43100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3C6130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Maíz</a:t>
            </a:r>
            <a:endParaRPr lang="en-US" sz="2550" dirty="0"/>
          </a:p>
        </p:txBody>
      </p:sp>
      <p:sp>
        <p:nvSpPr>
          <p:cNvPr id="9" name="Text 7"/>
          <p:cNvSpPr/>
          <p:nvPr/>
        </p:nvSpPr>
        <p:spPr>
          <a:xfrm>
            <a:off x="1494631" y="4730274"/>
            <a:ext cx="4912201" cy="39719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1950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</a:t>
            </a:r>
            <a:pPr algn="l" indent="0" marL="0">
              <a:lnSpc>
                <a:spcPct val="145000"/>
              </a:lnSpc>
              <a:buNone/>
            </a:pPr>
            <a:r>
              <a:rPr lang="en-US" sz="1950" b="1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energía </a:t>
            </a:r>
            <a:pPr algn="l" indent="0" marL="0">
              <a:lnSpc>
                <a:spcPct val="145000"/>
              </a:lnSpc>
              <a:buNone/>
            </a:pPr>
            <a:r>
              <a:rPr lang="en-US" sz="1950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 alimento.</a:t>
            </a:r>
            <a:endParaRPr lang="en-US" sz="1950" dirty="0"/>
          </a:p>
        </p:txBody>
      </p:sp>
      <p:sp>
        <p:nvSpPr>
          <p:cNvPr id="10" name="Shape 8"/>
          <p:cNvSpPr/>
          <p:nvPr/>
        </p:nvSpPr>
        <p:spPr>
          <a:xfrm>
            <a:off x="6559550" y="3827780"/>
            <a:ext cx="5168900" cy="1972310"/>
          </a:xfrm>
          <a:prstGeom prst="roundRect">
            <a:avLst>
              <a:gd name="adj" fmla="val 8693"/>
            </a:avLst>
          </a:prstGeom>
          <a:solidFill>
            <a:srgbClr val="FFFDF7"/>
          </a:solidFill>
          <a:ln/>
        </p:spPr>
      </p:sp>
      <p:sp>
        <p:nvSpPr>
          <p:cNvPr id="11" name="Shape 9"/>
          <p:cNvSpPr/>
          <p:nvPr/>
        </p:nvSpPr>
        <p:spPr>
          <a:xfrm>
            <a:off x="6559550" y="5791359"/>
            <a:ext cx="5168900" cy="9525"/>
          </a:xfrm>
          <a:prstGeom prst="rect">
            <a:avLst/>
          </a:prstGeom>
          <a:solidFill>
            <a:srgbClr val="E4DAC6"/>
          </a:solidFill>
          <a:ln/>
        </p:spPr>
      </p:sp>
      <p:sp>
        <p:nvSpPr>
          <p:cNvPr id="12" name="Shape 10"/>
          <p:cNvSpPr/>
          <p:nvPr/>
        </p:nvSpPr>
        <p:spPr>
          <a:xfrm>
            <a:off x="6559550" y="3827780"/>
            <a:ext cx="5168900" cy="52388"/>
          </a:xfrm>
          <a:prstGeom prst="rect">
            <a:avLst/>
          </a:prstGeom>
          <a:solidFill>
            <a:srgbClr val="6F9C3C"/>
          </a:solidFill>
          <a:ln/>
        </p:spPr>
      </p:sp>
      <p:sp>
        <p:nvSpPr>
          <p:cNvPr id="13" name="Shape 11"/>
          <p:cNvSpPr/>
          <p:nvPr/>
        </p:nvSpPr>
        <p:spPr>
          <a:xfrm>
            <a:off x="6559550" y="3827780"/>
            <a:ext cx="9525" cy="1972310"/>
          </a:xfrm>
          <a:prstGeom prst="rect">
            <a:avLst/>
          </a:prstGeom>
          <a:solidFill>
            <a:srgbClr val="E4DAC6"/>
          </a:solidFill>
          <a:ln/>
        </p:spPr>
      </p:sp>
      <p:sp>
        <p:nvSpPr>
          <p:cNvPr id="14" name="Shape 12"/>
          <p:cNvSpPr/>
          <p:nvPr/>
        </p:nvSpPr>
        <p:spPr>
          <a:xfrm>
            <a:off x="11719719" y="3827780"/>
            <a:ext cx="9525" cy="1972310"/>
          </a:xfrm>
          <a:prstGeom prst="rect">
            <a:avLst/>
          </a:prstGeom>
          <a:solidFill>
            <a:srgbClr val="E4DAC6"/>
          </a:solidFill>
          <a:ln/>
        </p:spPr>
      </p:sp>
      <p:sp>
        <p:nvSpPr>
          <p:cNvPr id="15" name="Text 13"/>
          <p:cNvSpPr/>
          <p:nvPr/>
        </p:nvSpPr>
        <p:spPr>
          <a:xfrm>
            <a:off x="6911181" y="4223068"/>
            <a:ext cx="4912201" cy="43100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3C6130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Expeller de soja</a:t>
            </a:r>
            <a:endParaRPr lang="en-US" sz="2550" dirty="0"/>
          </a:p>
        </p:txBody>
      </p:sp>
      <p:sp>
        <p:nvSpPr>
          <p:cNvPr id="16" name="Text 14"/>
          <p:cNvSpPr/>
          <p:nvPr/>
        </p:nvSpPr>
        <p:spPr>
          <a:xfrm>
            <a:off x="6911181" y="4730274"/>
            <a:ext cx="4599607" cy="75628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1950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</a:t>
            </a:r>
            <a:pPr algn="l" indent="0" marL="0">
              <a:lnSpc>
                <a:spcPct val="145000"/>
              </a:lnSpc>
              <a:buNone/>
            </a:pPr>
            <a:r>
              <a:rPr lang="en-US" sz="1950" b="1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proteína </a:t>
            </a:r>
            <a:pPr algn="l" indent="0" marL="0">
              <a:lnSpc>
                <a:spcPct val="145000"/>
              </a:lnSpc>
              <a:buNone/>
            </a:pPr>
            <a:r>
              <a:rPr lang="en-US" sz="1950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 la que el ave hace músculo, pluma y huevo.</a:t>
            </a:r>
            <a:endParaRPr lang="en-US" sz="1950" dirty="0"/>
          </a:p>
        </p:txBody>
      </p:sp>
      <p:sp>
        <p:nvSpPr>
          <p:cNvPr id="17" name="Shape 15"/>
          <p:cNvSpPr/>
          <p:nvPr/>
        </p:nvSpPr>
        <p:spPr>
          <a:xfrm>
            <a:off x="11976100" y="3827780"/>
            <a:ext cx="5168900" cy="1972310"/>
          </a:xfrm>
          <a:prstGeom prst="roundRect">
            <a:avLst>
              <a:gd name="adj" fmla="val 8693"/>
            </a:avLst>
          </a:prstGeom>
          <a:solidFill>
            <a:srgbClr val="FFFDF7"/>
          </a:solidFill>
          <a:ln/>
        </p:spPr>
      </p:sp>
      <p:sp>
        <p:nvSpPr>
          <p:cNvPr id="18" name="Shape 16"/>
          <p:cNvSpPr/>
          <p:nvPr/>
        </p:nvSpPr>
        <p:spPr>
          <a:xfrm>
            <a:off x="11976100" y="5791359"/>
            <a:ext cx="5168900" cy="9525"/>
          </a:xfrm>
          <a:prstGeom prst="rect">
            <a:avLst/>
          </a:prstGeom>
          <a:solidFill>
            <a:srgbClr val="E4DAC6"/>
          </a:solidFill>
          <a:ln/>
        </p:spPr>
      </p:sp>
      <p:sp>
        <p:nvSpPr>
          <p:cNvPr id="19" name="Shape 17"/>
          <p:cNvSpPr/>
          <p:nvPr/>
        </p:nvSpPr>
        <p:spPr>
          <a:xfrm>
            <a:off x="11976100" y="3827780"/>
            <a:ext cx="5168900" cy="52388"/>
          </a:xfrm>
          <a:prstGeom prst="rect">
            <a:avLst/>
          </a:prstGeom>
          <a:solidFill>
            <a:srgbClr val="C05A32"/>
          </a:solidFill>
          <a:ln/>
        </p:spPr>
      </p:sp>
      <p:sp>
        <p:nvSpPr>
          <p:cNvPr id="20" name="Shape 18"/>
          <p:cNvSpPr/>
          <p:nvPr/>
        </p:nvSpPr>
        <p:spPr>
          <a:xfrm>
            <a:off x="11976100" y="3827780"/>
            <a:ext cx="9525" cy="1972310"/>
          </a:xfrm>
          <a:prstGeom prst="rect">
            <a:avLst/>
          </a:prstGeom>
          <a:solidFill>
            <a:srgbClr val="E4DAC6"/>
          </a:solidFill>
          <a:ln/>
        </p:spPr>
      </p:sp>
      <p:sp>
        <p:nvSpPr>
          <p:cNvPr id="21" name="Shape 19"/>
          <p:cNvSpPr/>
          <p:nvPr/>
        </p:nvSpPr>
        <p:spPr>
          <a:xfrm>
            <a:off x="17136269" y="3827780"/>
            <a:ext cx="9525" cy="1972310"/>
          </a:xfrm>
          <a:prstGeom prst="rect">
            <a:avLst/>
          </a:prstGeom>
          <a:solidFill>
            <a:srgbClr val="E4DAC6"/>
          </a:solidFill>
          <a:ln/>
        </p:spPr>
      </p:sp>
      <p:sp>
        <p:nvSpPr>
          <p:cNvPr id="22" name="Text 20"/>
          <p:cNvSpPr/>
          <p:nvPr/>
        </p:nvSpPr>
        <p:spPr>
          <a:xfrm>
            <a:off x="12327731" y="4223068"/>
            <a:ext cx="4912201" cy="43100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3C6130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Sal mineral</a:t>
            </a:r>
            <a:endParaRPr lang="en-US" sz="2550" dirty="0"/>
          </a:p>
        </p:txBody>
      </p:sp>
      <p:sp>
        <p:nvSpPr>
          <p:cNvPr id="23" name="Text 21"/>
          <p:cNvSpPr/>
          <p:nvPr/>
        </p:nvSpPr>
        <p:spPr>
          <a:xfrm>
            <a:off x="12327731" y="4730274"/>
            <a:ext cx="4599606" cy="75628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1950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</a:t>
            </a:r>
            <a:pPr algn="l" indent="0" marL="0">
              <a:lnSpc>
                <a:spcPct val="145000"/>
              </a:lnSpc>
              <a:buNone/>
            </a:pPr>
            <a:r>
              <a:rPr lang="en-US" sz="1950" b="1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calcio y el fósforo </a:t>
            </a:r>
            <a:pPr algn="l" indent="0" marL="0">
              <a:lnSpc>
                <a:spcPct val="145000"/>
              </a:lnSpc>
              <a:buNone/>
            </a:pPr>
            <a:r>
              <a:rPr lang="en-US" sz="1950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 los granos no traen en cantidad.</a:t>
            </a:r>
            <a:endParaRPr lang="en-US" sz="1950" dirty="0"/>
          </a:p>
        </p:txBody>
      </p:sp>
      <p:sp>
        <p:nvSpPr>
          <p:cNvPr id="24" name="Shape 22"/>
          <p:cNvSpPr/>
          <p:nvPr/>
        </p:nvSpPr>
        <p:spPr>
          <a:xfrm>
            <a:off x="1143000" y="6142990"/>
            <a:ext cx="16002000" cy="1266825"/>
          </a:xfrm>
          <a:prstGeom prst="rect">
            <a:avLst/>
          </a:prstGeom>
          <a:solidFill>
            <a:srgbClr val="3C6130">
              <a:alpha val="8000"/>
            </a:srgbClr>
          </a:solidFill>
          <a:ln/>
        </p:spPr>
      </p:sp>
      <p:sp>
        <p:nvSpPr>
          <p:cNvPr id="25" name="Shape 23"/>
          <p:cNvSpPr/>
          <p:nvPr/>
        </p:nvSpPr>
        <p:spPr>
          <a:xfrm>
            <a:off x="1143000" y="6142990"/>
            <a:ext cx="69850" cy="1266825"/>
          </a:xfrm>
          <a:prstGeom prst="rect">
            <a:avLst/>
          </a:prstGeom>
          <a:solidFill>
            <a:srgbClr val="3C6130"/>
          </a:solidFill>
          <a:ln/>
        </p:spPr>
      </p:sp>
      <p:sp>
        <p:nvSpPr>
          <p:cNvPr id="26" name="Text 24"/>
          <p:cNvSpPr/>
          <p:nvPr/>
        </p:nvSpPr>
        <p:spPr>
          <a:xfrm>
            <a:off x="1517650" y="6390640"/>
            <a:ext cx="15782226" cy="8096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025" dirty="0">
                <a:solidFill>
                  <a:srgbClr val="3F4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 sales y el probiótico </a:t>
            </a:r>
            <a:pPr algn="l" indent="0" marL="0">
              <a:lnSpc>
                <a:spcPct val="150000"/>
              </a:lnSpc>
              <a:buNone/>
            </a:pPr>
            <a:r>
              <a:rPr lang="en-US" sz="2025" b="1" dirty="0">
                <a:solidFill>
                  <a:srgbClr val="3F4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los elaboramos</a:t>
            </a:r>
            <a:pPr algn="l" indent="0" marL="0">
              <a:lnSpc>
                <a:spcPct val="150000"/>
              </a:lnSpc>
              <a:buNone/>
            </a:pPr>
            <a:r>
              <a:rPr lang="en-US" sz="2025" dirty="0">
                <a:solidFill>
                  <a:srgbClr val="3F4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El maíz y la soja </a:t>
            </a:r>
            <a:pPr algn="l" indent="0" marL="0">
              <a:lnSpc>
                <a:spcPct val="150000"/>
              </a:lnSpc>
              <a:buNone/>
            </a:pPr>
            <a:r>
              <a:rPr lang="en-US" sz="2025" b="1" dirty="0">
                <a:solidFill>
                  <a:srgbClr val="3F4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los compramos </a:t>
            </a:r>
            <a:pPr algn="l" indent="0" marL="0">
              <a:lnSpc>
                <a:spcPct val="150000"/>
              </a:lnSpc>
              <a:buNone/>
            </a:pPr>
            <a:r>
              <a:rPr lang="en-US" sz="2025" dirty="0">
                <a:solidFill>
                  <a:srgbClr val="3F4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Las fórmulas se ajustan a lo que haya en la zona y a los precios.</a:t>
            </a:r>
            <a:endParaRPr lang="en-US" sz="2025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2327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52400" y="114300"/>
            <a:ext cx="17983200" cy="10058400"/>
          </a:xfrm>
          <a:prstGeom prst="roundRect">
            <a:avLst>
              <a:gd name="adj" fmla="val 758"/>
            </a:avLst>
          </a:prstGeom>
          <a:ln/>
          <a:effectLst>
            <a:outerShdw sx="100000" sy="100000" kx="0" ky="0" algn="bl" rotWithShape="0" blurRad="666750" dist="228600" dir="5400000">
              <a:srgbClr val="000000">
                <a:alpha val="50000"/>
              </a:srgbClr>
            </a:outerShdw>
          </a:effectLst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-17045" r="-17045" t="0" b="0"/>
          <a:stretch/>
        </p:blipFill>
        <p:spPr>
          <a:xfrm>
            <a:off x="152400" y="114300"/>
            <a:ext cx="17983200" cy="100584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2B4A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38250" y="4197032"/>
            <a:ext cx="17392650" cy="3611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spc="450" kern="0" dirty="0">
                <a:solidFill>
                  <a:srgbClr val="9FCE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CAPÍTULO 4</a:t>
            </a:r>
            <a:endParaRPr lang="en-US" sz="2250" dirty="0"/>
          </a:p>
        </p:txBody>
      </p:sp>
      <p:sp>
        <p:nvSpPr>
          <p:cNvPr id="3" name="Text 1"/>
          <p:cNvSpPr/>
          <p:nvPr/>
        </p:nvSpPr>
        <p:spPr>
          <a:xfrm>
            <a:off x="1238250" y="4748689"/>
            <a:ext cx="17392650" cy="9982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7200" b="1" dirty="0">
                <a:solidFill>
                  <a:srgbClr val="FFFFFF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Las sales minerales</a:t>
            </a:r>
            <a:endParaRPr lang="en-US" sz="7200" dirty="0"/>
          </a:p>
        </p:txBody>
      </p:sp>
      <p:sp>
        <p:nvSpPr>
          <p:cNvPr id="4" name="Shape 2"/>
          <p:cNvSpPr/>
          <p:nvPr/>
        </p:nvSpPr>
        <p:spPr>
          <a:xfrm>
            <a:off x="1238250" y="6013609"/>
            <a:ext cx="1143000" cy="76200"/>
          </a:xfrm>
          <a:prstGeom prst="roundRect">
            <a:avLst>
              <a:gd name="adj" fmla="val 50000"/>
            </a:avLst>
          </a:prstGeom>
          <a:solidFill>
            <a:srgbClr val="C05A32"/>
          </a:solidFill>
          <a:ln/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A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3606" r="3606" t="0" b="0"/>
          <a:stretch/>
        </p:blipFill>
        <p:spPr>
          <a:xfrm>
            <a:off x="0" y="0"/>
            <a:ext cx="7182802" cy="10287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849552" y="3385026"/>
            <a:ext cx="10224993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360" kern="0" dirty="0">
                <a:solidFill>
                  <a:srgbClr val="C05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 ELABORA EN EL PREDIO</a:t>
            </a:r>
            <a:endParaRPr lang="en-US" sz="1800" dirty="0"/>
          </a:p>
        </p:txBody>
      </p:sp>
      <p:sp>
        <p:nvSpPr>
          <p:cNvPr id="4" name="Text 1"/>
          <p:cNvSpPr/>
          <p:nvPr/>
        </p:nvSpPr>
        <p:spPr>
          <a:xfrm>
            <a:off x="7849552" y="3742214"/>
            <a:ext cx="10224993" cy="60388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050" b="1" dirty="0">
                <a:solidFill>
                  <a:srgbClr val="3C6130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La ceniza de hueso</a:t>
            </a:r>
            <a:endParaRPr lang="en-US" sz="4050" dirty="0"/>
          </a:p>
        </p:txBody>
      </p:sp>
      <p:sp>
        <p:nvSpPr>
          <p:cNvPr id="5" name="Text 2"/>
          <p:cNvSpPr/>
          <p:nvPr/>
        </p:nvSpPr>
        <p:spPr>
          <a:xfrm>
            <a:off x="7849552" y="4574699"/>
            <a:ext cx="9574311" cy="838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100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 la fuente principal de </a:t>
            </a:r>
            <a:pPr algn="l" indent="0" marL="0">
              <a:lnSpc>
                <a:spcPct val="150000"/>
              </a:lnSpc>
              <a:buNone/>
            </a:pPr>
            <a:r>
              <a:rPr lang="en-US" sz="2100" b="1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calcio y fósforo </a:t>
            </a:r>
            <a:pPr algn="l" indent="0" marL="0">
              <a:lnSpc>
                <a:spcPct val="150000"/>
              </a:lnSpc>
              <a:buNone/>
            </a:pPr>
            <a:r>
              <a:rPr lang="en-US" sz="2100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Se calcinan huesos a más de 600 °C en un horno de tambor de 200 litros y después se muelen.</a:t>
            </a:r>
            <a:endParaRPr lang="en-US" sz="2100" dirty="0"/>
          </a:p>
        </p:txBody>
      </p:sp>
      <p:sp>
        <p:nvSpPr>
          <p:cNvPr id="6" name="Shape 3"/>
          <p:cNvSpPr/>
          <p:nvPr/>
        </p:nvSpPr>
        <p:spPr>
          <a:xfrm>
            <a:off x="7849552" y="5641499"/>
            <a:ext cx="4552474" cy="1260475"/>
          </a:xfrm>
          <a:prstGeom prst="roundRect">
            <a:avLst>
              <a:gd name="adj" fmla="val 12091"/>
            </a:avLst>
          </a:prstGeom>
          <a:solidFill>
            <a:srgbClr val="FFFDF7"/>
          </a:solidFill>
          <a:ln w="8731">
            <a:solidFill>
              <a:srgbClr val="E4DAC6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7945858" y="5878830"/>
            <a:ext cx="4359862" cy="561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3450" b="1" dirty="0">
                <a:solidFill>
                  <a:srgbClr val="3C6130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24–28%</a:t>
            </a:r>
            <a:endParaRPr lang="en-US" sz="3450" dirty="0"/>
          </a:p>
        </p:txBody>
      </p:sp>
      <p:sp>
        <p:nvSpPr>
          <p:cNvPr id="8" name="Text 5"/>
          <p:cNvSpPr/>
          <p:nvPr/>
        </p:nvSpPr>
        <p:spPr>
          <a:xfrm>
            <a:off x="7945858" y="6402705"/>
            <a:ext cx="4359862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800" dirty="0">
                <a:solidFill>
                  <a:srgbClr val="948D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calcio</a:t>
            </a:r>
            <a:endParaRPr lang="en-US" sz="1800" dirty="0"/>
          </a:p>
        </p:txBody>
      </p:sp>
      <p:sp>
        <p:nvSpPr>
          <p:cNvPr id="9" name="Shape 6"/>
          <p:cNvSpPr/>
          <p:nvPr/>
        </p:nvSpPr>
        <p:spPr>
          <a:xfrm>
            <a:off x="12592527" y="5641499"/>
            <a:ext cx="4552474" cy="1260475"/>
          </a:xfrm>
          <a:prstGeom prst="roundRect">
            <a:avLst>
              <a:gd name="adj" fmla="val 12091"/>
            </a:avLst>
          </a:prstGeom>
          <a:solidFill>
            <a:srgbClr val="FFFDF7"/>
          </a:solidFill>
          <a:ln w="8731">
            <a:solidFill>
              <a:srgbClr val="E4DAC6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2688832" y="5878830"/>
            <a:ext cx="4359862" cy="561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3450" b="1" dirty="0">
                <a:solidFill>
                  <a:srgbClr val="3C6130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8–14%</a:t>
            </a:r>
            <a:endParaRPr lang="en-US" sz="3450" dirty="0"/>
          </a:p>
        </p:txBody>
      </p:sp>
      <p:sp>
        <p:nvSpPr>
          <p:cNvPr id="11" name="Text 8"/>
          <p:cNvSpPr/>
          <p:nvPr/>
        </p:nvSpPr>
        <p:spPr>
          <a:xfrm>
            <a:off x="12688832" y="6402705"/>
            <a:ext cx="4359862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800" dirty="0">
                <a:solidFill>
                  <a:srgbClr val="948D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fósforo</a:t>
            </a:r>
            <a:endParaRPr lang="en-US" sz="1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A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2906554"/>
            <a:ext cx="17602200" cy="6248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200" b="1" dirty="0">
                <a:solidFill>
                  <a:srgbClr val="3C6130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La mezcla: sal mineralizada</a:t>
            </a:r>
            <a:endParaRPr lang="en-US" sz="4200" dirty="0"/>
          </a:p>
        </p:txBody>
      </p:sp>
      <p:sp>
        <p:nvSpPr>
          <p:cNvPr id="3" name="Shape 1"/>
          <p:cNvSpPr/>
          <p:nvPr/>
        </p:nvSpPr>
        <p:spPr>
          <a:xfrm>
            <a:off x="1143000" y="3817144"/>
            <a:ext cx="8643938" cy="3563144"/>
          </a:xfrm>
          <a:prstGeom prst="roundRect">
            <a:avLst>
              <a:gd name="adj" fmla="val 5346"/>
            </a:avLst>
          </a:prstGeom>
          <a:solidFill>
            <a:srgbClr val="2B4A23"/>
          </a:solidFill>
          <a:ln/>
        </p:spPr>
      </p:sp>
      <p:sp>
        <p:nvSpPr>
          <p:cNvPr id="4" name="Text 2"/>
          <p:cNvSpPr/>
          <p:nvPr/>
        </p:nvSpPr>
        <p:spPr>
          <a:xfrm>
            <a:off x="1562100" y="4198144"/>
            <a:ext cx="8586311" cy="387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FFFFFF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Para 9 kg de mezcla</a:t>
            </a:r>
            <a:endParaRPr lang="en-US" sz="2250" dirty="0"/>
          </a:p>
        </p:txBody>
      </p:sp>
      <p:sp>
        <p:nvSpPr>
          <p:cNvPr id="5" name="Shape 3"/>
          <p:cNvSpPr/>
          <p:nvPr/>
        </p:nvSpPr>
        <p:spPr>
          <a:xfrm>
            <a:off x="1562100" y="5182394"/>
            <a:ext cx="7805738" cy="9525"/>
          </a:xfrm>
          <a:prstGeom prst="rect">
            <a:avLst/>
          </a:prstGeom>
          <a:solidFill>
            <a:srgbClr val="FFFFFF">
              <a:alpha val="16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1562100" y="4753769"/>
            <a:ext cx="2123265" cy="334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025" dirty="0">
                <a:solidFill>
                  <a:srgbClr val="FFFFFF">
                    <a:alpha val="8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Ceniza de hueso</a:t>
            </a:r>
            <a:endParaRPr lang="en-US" sz="2025" dirty="0"/>
          </a:p>
        </p:txBody>
      </p:sp>
      <p:sp>
        <p:nvSpPr>
          <p:cNvPr id="7" name="Text 5"/>
          <p:cNvSpPr/>
          <p:nvPr/>
        </p:nvSpPr>
        <p:spPr>
          <a:xfrm>
            <a:off x="8816499" y="4718844"/>
            <a:ext cx="627539" cy="387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9FCE5F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6 kg</a:t>
            </a:r>
            <a:endParaRPr lang="en-US" sz="2250" dirty="0"/>
          </a:p>
        </p:txBody>
      </p:sp>
      <p:sp>
        <p:nvSpPr>
          <p:cNvPr id="8" name="Shape 6"/>
          <p:cNvSpPr/>
          <p:nvPr/>
        </p:nvSpPr>
        <p:spPr>
          <a:xfrm>
            <a:off x="1562100" y="5826125"/>
            <a:ext cx="7805738" cy="9525"/>
          </a:xfrm>
          <a:prstGeom prst="rect">
            <a:avLst/>
          </a:prstGeom>
          <a:solidFill>
            <a:srgbClr val="FFFFFF">
              <a:alpha val="16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1562100" y="5397500"/>
            <a:ext cx="1336405" cy="33496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025" dirty="0">
                <a:solidFill>
                  <a:srgbClr val="FFFFFF">
                    <a:alpha val="8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 común</a:t>
            </a:r>
            <a:endParaRPr lang="en-US" sz="2025" dirty="0"/>
          </a:p>
        </p:txBody>
      </p:sp>
      <p:sp>
        <p:nvSpPr>
          <p:cNvPr id="10" name="Text 8"/>
          <p:cNvSpPr/>
          <p:nvPr/>
        </p:nvSpPr>
        <p:spPr>
          <a:xfrm>
            <a:off x="8626634" y="5362575"/>
            <a:ext cx="817404" cy="387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9FCE5F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1,5 kg</a:t>
            </a:r>
            <a:endParaRPr lang="en-US" sz="2250" dirty="0"/>
          </a:p>
        </p:txBody>
      </p:sp>
      <p:sp>
        <p:nvSpPr>
          <p:cNvPr id="11" name="Shape 9"/>
          <p:cNvSpPr/>
          <p:nvPr/>
        </p:nvSpPr>
        <p:spPr>
          <a:xfrm>
            <a:off x="1562100" y="6469856"/>
            <a:ext cx="7805738" cy="9525"/>
          </a:xfrm>
          <a:prstGeom prst="rect">
            <a:avLst/>
          </a:prstGeom>
          <a:solidFill>
            <a:srgbClr val="FFFFFF">
              <a:alpha val="16000"/>
            </a:srgbClr>
          </a:solidFill>
          <a:ln/>
        </p:spPr>
      </p:sp>
      <p:sp>
        <p:nvSpPr>
          <p:cNvPr id="12" name="Text 10"/>
          <p:cNvSpPr/>
          <p:nvPr/>
        </p:nvSpPr>
        <p:spPr>
          <a:xfrm>
            <a:off x="1562100" y="6041231"/>
            <a:ext cx="2311511" cy="334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025" dirty="0">
                <a:solidFill>
                  <a:srgbClr val="FFFFFF">
                    <a:alpha val="8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Ceniza de madera</a:t>
            </a:r>
            <a:endParaRPr lang="en-US" sz="2025" dirty="0"/>
          </a:p>
        </p:txBody>
      </p:sp>
      <p:sp>
        <p:nvSpPr>
          <p:cNvPr id="13" name="Text 11"/>
          <p:cNvSpPr/>
          <p:nvPr/>
        </p:nvSpPr>
        <p:spPr>
          <a:xfrm>
            <a:off x="8626634" y="6006306"/>
            <a:ext cx="817404" cy="387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9FCE5F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1,5 kg</a:t>
            </a:r>
            <a:endParaRPr lang="en-US" sz="2250" dirty="0"/>
          </a:p>
        </p:txBody>
      </p:sp>
      <p:sp>
        <p:nvSpPr>
          <p:cNvPr id="14" name="Text 12"/>
          <p:cNvSpPr/>
          <p:nvPr/>
        </p:nvSpPr>
        <p:spPr>
          <a:xfrm>
            <a:off x="1562100" y="6684962"/>
            <a:ext cx="1965579" cy="334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025" dirty="0">
                <a:solidFill>
                  <a:srgbClr val="FFFFFF">
                    <a:alpha val="8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Azufre en polvo</a:t>
            </a:r>
            <a:endParaRPr lang="en-US" sz="2025" dirty="0"/>
          </a:p>
        </p:txBody>
      </p:sp>
      <p:sp>
        <p:nvSpPr>
          <p:cNvPr id="15" name="Text 13"/>
          <p:cNvSpPr/>
          <p:nvPr/>
        </p:nvSpPr>
        <p:spPr>
          <a:xfrm>
            <a:off x="8817610" y="6650038"/>
            <a:ext cx="626427" cy="387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9FCE5F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45 g</a:t>
            </a:r>
            <a:endParaRPr lang="en-US" sz="2250" dirty="0"/>
          </a:p>
        </p:txBody>
      </p:sp>
      <p:sp>
        <p:nvSpPr>
          <p:cNvPr id="16" name="Text 14"/>
          <p:cNvSpPr/>
          <p:nvPr/>
        </p:nvSpPr>
        <p:spPr>
          <a:xfrm>
            <a:off x="10072688" y="4461986"/>
            <a:ext cx="7284482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950" dirty="0">
                <a:solidFill>
                  <a:srgbClr val="5D53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 mezcla todo parejo —a mano, en carretilla o en hormigonera— y se guarda en bolsas, en lugar seco.</a:t>
            </a:r>
            <a:endParaRPr lang="en-US" sz="1950" dirty="0"/>
          </a:p>
        </p:txBody>
      </p:sp>
      <p:sp>
        <p:nvSpPr>
          <p:cNvPr id="17" name="Shape 15"/>
          <p:cNvSpPr/>
          <p:nvPr/>
        </p:nvSpPr>
        <p:spPr>
          <a:xfrm>
            <a:off x="10072688" y="5395436"/>
            <a:ext cx="7072313" cy="1339850"/>
          </a:xfrm>
          <a:prstGeom prst="roundRect">
            <a:avLst>
              <a:gd name="adj" fmla="val 11374"/>
            </a:avLst>
          </a:prstGeom>
          <a:solidFill>
            <a:srgbClr val="FBF3DF"/>
          </a:solidFill>
          <a:ln w="8731">
            <a:solidFill>
              <a:srgbClr val="E7CF9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0367168" y="5651818"/>
            <a:ext cx="7131685" cy="29130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725" b="1" spc="86" kern="0" dirty="0">
                <a:solidFill>
                  <a:srgbClr val="9A6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CUÁNTA PONER</a:t>
            </a:r>
            <a:endParaRPr lang="en-US" sz="1725" dirty="0"/>
          </a:p>
        </p:txBody>
      </p:sp>
      <p:sp>
        <p:nvSpPr>
          <p:cNvPr id="19" name="Shape 17"/>
          <p:cNvSpPr/>
          <p:nvPr/>
        </p:nvSpPr>
        <p:spPr>
          <a:xfrm>
            <a:off x="10367168" y="6038374"/>
            <a:ext cx="1723231" cy="440531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8731">
            <a:solidFill>
              <a:srgbClr val="E7CF9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0547350" y="6123305"/>
            <a:ext cx="1439069" cy="30876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75" b="1" dirty="0">
                <a:solidFill>
                  <a:srgbClr val="C05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3 % </a:t>
            </a:r>
            <a:pPr algn="l" indent="0" marL="0">
              <a:buNone/>
            </a:pPr>
            <a:r>
              <a:rPr lang="en-US" sz="1875" dirty="0">
                <a:solidFill>
                  <a:srgbClr val="5D5234"/>
                </a:solidFill>
                <a:highlight>
                  <a:srgbClr val="FFFFFF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iniciador</a:t>
            </a:r>
            <a:endParaRPr lang="en-US" sz="1875" dirty="0"/>
          </a:p>
        </p:txBody>
      </p:sp>
      <p:sp>
        <p:nvSpPr>
          <p:cNvPr id="21" name="Shape 19"/>
          <p:cNvSpPr/>
          <p:nvPr/>
        </p:nvSpPr>
        <p:spPr>
          <a:xfrm>
            <a:off x="12204700" y="6038374"/>
            <a:ext cx="1842770" cy="440531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8731">
            <a:solidFill>
              <a:srgbClr val="E7CF9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2384882" y="6123305"/>
            <a:ext cx="1558608" cy="30876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75" b="1" dirty="0">
                <a:solidFill>
                  <a:srgbClr val="C05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4 % </a:t>
            </a:r>
            <a:pPr algn="l" indent="0" marL="0">
              <a:buNone/>
            </a:pPr>
            <a:r>
              <a:rPr lang="en-US" sz="1875" dirty="0">
                <a:solidFill>
                  <a:srgbClr val="5D5234"/>
                </a:solidFill>
                <a:highlight>
                  <a:srgbClr val="FFFFFF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ponedora</a:t>
            </a:r>
            <a:endParaRPr lang="en-US" sz="1875" dirty="0"/>
          </a:p>
        </p:txBody>
      </p:sp>
      <p:sp>
        <p:nvSpPr>
          <p:cNvPr id="23" name="Shape 21"/>
          <p:cNvSpPr/>
          <p:nvPr/>
        </p:nvSpPr>
        <p:spPr>
          <a:xfrm>
            <a:off x="14161770" y="6038374"/>
            <a:ext cx="1974533" cy="440531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8731">
            <a:solidFill>
              <a:srgbClr val="E7CF9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4341952" y="6123305"/>
            <a:ext cx="1690370" cy="30876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75" b="1" dirty="0">
                <a:solidFill>
                  <a:srgbClr val="C05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2 % </a:t>
            </a:r>
            <a:pPr algn="l" indent="0" marL="0">
              <a:buNone/>
            </a:pPr>
            <a:r>
              <a:rPr lang="en-US" sz="1875" dirty="0">
                <a:solidFill>
                  <a:srgbClr val="5D5234"/>
                </a:solidFill>
                <a:highlight>
                  <a:srgbClr val="FFFFFF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terminador</a:t>
            </a:r>
            <a:endParaRPr lang="en-US" sz="1875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2327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52400" y="114300"/>
            <a:ext cx="17983200" cy="10058400"/>
          </a:xfrm>
          <a:prstGeom prst="roundRect">
            <a:avLst>
              <a:gd name="adj" fmla="val 758"/>
            </a:avLst>
          </a:prstGeom>
          <a:ln/>
          <a:effectLst>
            <a:outerShdw sx="100000" sy="100000" kx="0" ky="0" algn="bl" rotWithShape="0" blurRad="666750" dist="228600" dir="5400000">
              <a:srgbClr val="000000">
                <a:alpha val="50000"/>
              </a:srgbClr>
            </a:outerShdw>
          </a:effectLst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-17045" r="-17045" t="0" b="0"/>
          <a:stretch/>
        </p:blipFill>
        <p:spPr>
          <a:xfrm>
            <a:off x="152400" y="114300"/>
            <a:ext cx="17983200" cy="100584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2B4A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38250" y="4197032"/>
            <a:ext cx="17392650" cy="3611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spc="450" kern="0" dirty="0">
                <a:solidFill>
                  <a:srgbClr val="9FCE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CAPÍTULO 5</a:t>
            </a:r>
            <a:endParaRPr lang="en-US" sz="2250" dirty="0"/>
          </a:p>
        </p:txBody>
      </p:sp>
      <p:sp>
        <p:nvSpPr>
          <p:cNvPr id="3" name="Text 1"/>
          <p:cNvSpPr/>
          <p:nvPr/>
        </p:nvSpPr>
        <p:spPr>
          <a:xfrm>
            <a:off x="1238250" y="4748689"/>
            <a:ext cx="17392650" cy="9982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7200" b="1" dirty="0">
                <a:solidFill>
                  <a:srgbClr val="FFFFFF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Los probióticos</a:t>
            </a:r>
            <a:endParaRPr lang="en-US" sz="7200" dirty="0"/>
          </a:p>
        </p:txBody>
      </p:sp>
      <p:sp>
        <p:nvSpPr>
          <p:cNvPr id="4" name="Shape 2"/>
          <p:cNvSpPr/>
          <p:nvPr/>
        </p:nvSpPr>
        <p:spPr>
          <a:xfrm>
            <a:off x="1238250" y="6013609"/>
            <a:ext cx="1143000" cy="76200"/>
          </a:xfrm>
          <a:prstGeom prst="roundRect">
            <a:avLst>
              <a:gd name="adj" fmla="val 50000"/>
            </a:avLst>
          </a:prstGeom>
          <a:solidFill>
            <a:srgbClr val="C05A32"/>
          </a:solidFill>
          <a:ln/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A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2766060"/>
            <a:ext cx="17602200" cy="6248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200" b="1" dirty="0">
                <a:solidFill>
                  <a:srgbClr val="3C6130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Sanidad sin antibióticos</a:t>
            </a:r>
            <a:endParaRPr lang="en-US" sz="4200" dirty="0"/>
          </a:p>
        </p:txBody>
      </p:sp>
      <p:sp>
        <p:nvSpPr>
          <p:cNvPr id="3" name="Text 1"/>
          <p:cNvSpPr/>
          <p:nvPr/>
        </p:nvSpPr>
        <p:spPr>
          <a:xfrm>
            <a:off x="1143000" y="3448050"/>
            <a:ext cx="17602200" cy="41100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2025" dirty="0">
                <a:solidFill>
                  <a:srgbClr val="5D53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Mejora el aprovechamiento del alimento y la salud de las aves. Se elabora en el predio.</a:t>
            </a:r>
            <a:endParaRPr lang="en-US" sz="2025" dirty="0"/>
          </a:p>
        </p:txBody>
      </p:sp>
      <p:sp>
        <p:nvSpPr>
          <p:cNvPr id="4" name="Shape 2"/>
          <p:cNvSpPr/>
          <p:nvPr/>
        </p:nvSpPr>
        <p:spPr>
          <a:xfrm>
            <a:off x="1143000" y="4125754"/>
            <a:ext cx="7877175" cy="2256631"/>
          </a:xfrm>
          <a:prstGeom prst="roundRect">
            <a:avLst>
              <a:gd name="adj" fmla="val 7598"/>
            </a:avLst>
          </a:prstGeom>
          <a:solidFill>
            <a:srgbClr val="FFFDF7"/>
          </a:solidFill>
          <a:ln/>
        </p:spPr>
      </p:sp>
      <p:sp>
        <p:nvSpPr>
          <p:cNvPr id="5" name="Shape 3"/>
          <p:cNvSpPr/>
          <p:nvPr/>
        </p:nvSpPr>
        <p:spPr>
          <a:xfrm>
            <a:off x="1143000" y="6373654"/>
            <a:ext cx="7877175" cy="9525"/>
          </a:xfrm>
          <a:prstGeom prst="rect">
            <a:avLst/>
          </a:prstGeom>
          <a:solidFill>
            <a:srgbClr val="E4DAC6"/>
          </a:solidFill>
          <a:ln/>
        </p:spPr>
      </p:sp>
      <p:sp>
        <p:nvSpPr>
          <p:cNvPr id="6" name="Shape 4"/>
          <p:cNvSpPr/>
          <p:nvPr/>
        </p:nvSpPr>
        <p:spPr>
          <a:xfrm>
            <a:off x="1143000" y="4125754"/>
            <a:ext cx="7877175" cy="52388"/>
          </a:xfrm>
          <a:prstGeom prst="rect">
            <a:avLst/>
          </a:prstGeom>
          <a:solidFill>
            <a:srgbClr val="6F9C3C"/>
          </a:solidFill>
          <a:ln/>
        </p:spPr>
      </p:sp>
      <p:sp>
        <p:nvSpPr>
          <p:cNvPr id="7" name="Shape 5"/>
          <p:cNvSpPr/>
          <p:nvPr/>
        </p:nvSpPr>
        <p:spPr>
          <a:xfrm>
            <a:off x="1143000" y="4125754"/>
            <a:ext cx="9525" cy="2256631"/>
          </a:xfrm>
          <a:prstGeom prst="rect">
            <a:avLst/>
          </a:prstGeom>
          <a:solidFill>
            <a:srgbClr val="E4DAC6"/>
          </a:solidFill>
          <a:ln/>
        </p:spPr>
      </p:sp>
      <p:sp>
        <p:nvSpPr>
          <p:cNvPr id="8" name="Shape 6"/>
          <p:cNvSpPr/>
          <p:nvPr/>
        </p:nvSpPr>
        <p:spPr>
          <a:xfrm>
            <a:off x="9011444" y="4125754"/>
            <a:ext cx="9525" cy="2256631"/>
          </a:xfrm>
          <a:prstGeom prst="rect">
            <a:avLst/>
          </a:prstGeom>
          <a:solidFill>
            <a:srgbClr val="E4DAC6"/>
          </a:solidFill>
          <a:ln/>
        </p:spPr>
      </p:sp>
      <p:sp>
        <p:nvSpPr>
          <p:cNvPr id="9" name="Text 7"/>
          <p:cNvSpPr/>
          <p:nvPr/>
        </p:nvSpPr>
        <p:spPr>
          <a:xfrm>
            <a:off x="1475581" y="4501991"/>
            <a:ext cx="7933213" cy="4048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3C6130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Sólido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1475581" y="4983004"/>
            <a:ext cx="7428372" cy="728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1875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Mantillo de bosque + grano molido + melaza. Fermenta tapado, a la sombra, </a:t>
            </a:r>
            <a:pPr algn="l" indent="0" marL="0">
              <a:lnSpc>
                <a:spcPct val="145000"/>
              </a:lnSpc>
              <a:buNone/>
            </a:pPr>
            <a:r>
              <a:rPr lang="en-US" sz="1875" b="1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 días</a:t>
            </a:r>
            <a:pPr algn="l" indent="0" marL="0">
              <a:lnSpc>
                <a:spcPct val="145000"/>
              </a:lnSpc>
              <a:buNone/>
            </a:pPr>
            <a:r>
              <a:rPr lang="en-US" sz="1875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875" dirty="0"/>
          </a:p>
        </p:txBody>
      </p:sp>
      <p:sp>
        <p:nvSpPr>
          <p:cNvPr id="11" name="Text 9"/>
          <p:cNvSpPr/>
          <p:nvPr/>
        </p:nvSpPr>
        <p:spPr>
          <a:xfrm>
            <a:off x="1475581" y="5787866"/>
            <a:ext cx="7933213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C05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 g por animal por día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9267825" y="4125754"/>
            <a:ext cx="7877175" cy="2256631"/>
          </a:xfrm>
          <a:prstGeom prst="roundRect">
            <a:avLst>
              <a:gd name="adj" fmla="val 7598"/>
            </a:avLst>
          </a:prstGeom>
          <a:solidFill>
            <a:srgbClr val="FFFDF7"/>
          </a:solidFill>
          <a:ln/>
        </p:spPr>
      </p:sp>
      <p:sp>
        <p:nvSpPr>
          <p:cNvPr id="13" name="Shape 11"/>
          <p:cNvSpPr/>
          <p:nvPr/>
        </p:nvSpPr>
        <p:spPr>
          <a:xfrm>
            <a:off x="9267825" y="6373654"/>
            <a:ext cx="7877175" cy="9525"/>
          </a:xfrm>
          <a:prstGeom prst="rect">
            <a:avLst/>
          </a:prstGeom>
          <a:solidFill>
            <a:srgbClr val="E4DAC6"/>
          </a:solidFill>
          <a:ln/>
        </p:spPr>
      </p:sp>
      <p:sp>
        <p:nvSpPr>
          <p:cNvPr id="14" name="Shape 12"/>
          <p:cNvSpPr/>
          <p:nvPr/>
        </p:nvSpPr>
        <p:spPr>
          <a:xfrm>
            <a:off x="9267825" y="4125754"/>
            <a:ext cx="7877175" cy="52388"/>
          </a:xfrm>
          <a:prstGeom prst="rect">
            <a:avLst/>
          </a:prstGeom>
          <a:solidFill>
            <a:srgbClr val="C1903A"/>
          </a:solidFill>
          <a:ln/>
        </p:spPr>
      </p:sp>
      <p:sp>
        <p:nvSpPr>
          <p:cNvPr id="15" name="Shape 13"/>
          <p:cNvSpPr/>
          <p:nvPr/>
        </p:nvSpPr>
        <p:spPr>
          <a:xfrm>
            <a:off x="9267825" y="4125754"/>
            <a:ext cx="9525" cy="2256631"/>
          </a:xfrm>
          <a:prstGeom prst="rect">
            <a:avLst/>
          </a:prstGeom>
          <a:solidFill>
            <a:srgbClr val="E4DAC6"/>
          </a:solidFill>
          <a:ln/>
        </p:spPr>
      </p:sp>
      <p:sp>
        <p:nvSpPr>
          <p:cNvPr id="16" name="Shape 14"/>
          <p:cNvSpPr/>
          <p:nvPr/>
        </p:nvSpPr>
        <p:spPr>
          <a:xfrm>
            <a:off x="17136269" y="4125754"/>
            <a:ext cx="9525" cy="2256631"/>
          </a:xfrm>
          <a:prstGeom prst="rect">
            <a:avLst/>
          </a:prstGeom>
          <a:solidFill>
            <a:srgbClr val="E4DAC6"/>
          </a:solidFill>
          <a:ln/>
        </p:spPr>
      </p:sp>
      <p:sp>
        <p:nvSpPr>
          <p:cNvPr id="17" name="Text 15"/>
          <p:cNvSpPr/>
          <p:nvPr/>
        </p:nvSpPr>
        <p:spPr>
          <a:xfrm>
            <a:off x="9600406" y="4501991"/>
            <a:ext cx="7933213" cy="4048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3C6130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Líquido</a:t>
            </a:r>
            <a:endParaRPr lang="en-US" sz="2400" dirty="0"/>
          </a:p>
        </p:txBody>
      </p:sp>
      <p:sp>
        <p:nvSpPr>
          <p:cNvPr id="18" name="Text 16"/>
          <p:cNvSpPr/>
          <p:nvPr/>
        </p:nvSpPr>
        <p:spPr>
          <a:xfrm>
            <a:off x="9600406" y="4983004"/>
            <a:ext cx="7428372" cy="728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1875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 hace a partir del sólido, con suero y melaza. Fermenta </a:t>
            </a:r>
            <a:pPr algn="l" indent="0" marL="0">
              <a:lnSpc>
                <a:spcPct val="145000"/>
              </a:lnSpc>
              <a:buNone/>
            </a:pPr>
            <a:r>
              <a:rPr lang="en-US" sz="1875" b="1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días </a:t>
            </a:r>
            <a:pPr algn="l" indent="0" marL="0">
              <a:lnSpc>
                <a:spcPct val="145000"/>
              </a:lnSpc>
              <a:buNone/>
            </a:pPr>
            <a:r>
              <a:rPr lang="en-US" sz="1875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 se filtra.</a:t>
            </a:r>
            <a:endParaRPr lang="en-US" sz="1875" dirty="0"/>
          </a:p>
        </p:txBody>
      </p:sp>
      <p:sp>
        <p:nvSpPr>
          <p:cNvPr id="19" name="Text 17"/>
          <p:cNvSpPr/>
          <p:nvPr/>
        </p:nvSpPr>
        <p:spPr>
          <a:xfrm>
            <a:off x="9600406" y="5787866"/>
            <a:ext cx="7933213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C05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 3 % en el agua de bebida</a:t>
            </a:r>
            <a:endParaRPr lang="en-US" sz="1800" dirty="0"/>
          </a:p>
        </p:txBody>
      </p:sp>
      <p:sp>
        <p:nvSpPr>
          <p:cNvPr id="20" name="Shape 18"/>
          <p:cNvSpPr/>
          <p:nvPr/>
        </p:nvSpPr>
        <p:spPr>
          <a:xfrm>
            <a:off x="1143000" y="6687185"/>
            <a:ext cx="16002000" cy="833755"/>
          </a:xfrm>
          <a:prstGeom prst="roundRect">
            <a:avLst>
              <a:gd name="adj" fmla="val 15994"/>
            </a:avLst>
          </a:prstGeom>
          <a:solidFill>
            <a:srgbClr val="FBF3DF"/>
          </a:solidFill>
          <a:ln/>
        </p:spPr>
      </p:sp>
      <p:sp>
        <p:nvSpPr>
          <p:cNvPr id="21" name="Shape 19"/>
          <p:cNvSpPr/>
          <p:nvPr/>
        </p:nvSpPr>
        <p:spPr>
          <a:xfrm>
            <a:off x="1143000" y="7512209"/>
            <a:ext cx="16002000" cy="9525"/>
          </a:xfrm>
          <a:prstGeom prst="rect">
            <a:avLst/>
          </a:prstGeom>
          <a:solidFill>
            <a:srgbClr val="E7CF94"/>
          </a:solidFill>
          <a:ln/>
        </p:spPr>
      </p:sp>
      <p:sp>
        <p:nvSpPr>
          <p:cNvPr id="22" name="Shape 20"/>
          <p:cNvSpPr/>
          <p:nvPr/>
        </p:nvSpPr>
        <p:spPr>
          <a:xfrm>
            <a:off x="1143000" y="6687185"/>
            <a:ext cx="16002000" cy="9525"/>
          </a:xfrm>
          <a:prstGeom prst="rect">
            <a:avLst/>
          </a:prstGeom>
          <a:solidFill>
            <a:srgbClr val="E7CF94"/>
          </a:solidFill>
          <a:ln/>
        </p:spPr>
      </p:sp>
      <p:sp>
        <p:nvSpPr>
          <p:cNvPr id="23" name="Shape 21"/>
          <p:cNvSpPr/>
          <p:nvPr/>
        </p:nvSpPr>
        <p:spPr>
          <a:xfrm>
            <a:off x="1143000" y="6687185"/>
            <a:ext cx="69850" cy="833755"/>
          </a:xfrm>
          <a:prstGeom prst="rect">
            <a:avLst/>
          </a:prstGeom>
          <a:solidFill>
            <a:srgbClr val="C1903A"/>
          </a:solidFill>
          <a:ln/>
        </p:spPr>
      </p:sp>
      <p:sp>
        <p:nvSpPr>
          <p:cNvPr id="24" name="Shape 22"/>
          <p:cNvSpPr/>
          <p:nvPr/>
        </p:nvSpPr>
        <p:spPr>
          <a:xfrm>
            <a:off x="17136269" y="6687185"/>
            <a:ext cx="9525" cy="833755"/>
          </a:xfrm>
          <a:prstGeom prst="rect">
            <a:avLst/>
          </a:prstGeom>
          <a:solidFill>
            <a:srgbClr val="E7CF94"/>
          </a:solidFill>
          <a:ln/>
        </p:spPr>
      </p:sp>
      <p:sp>
        <p:nvSpPr>
          <p:cNvPr id="25" name="Text 23"/>
          <p:cNvSpPr/>
          <p:nvPr/>
        </p:nvSpPr>
        <p:spPr>
          <a:xfrm>
            <a:off x="1517650" y="6924516"/>
            <a:ext cx="16845201" cy="39719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1950" b="1" dirty="0">
                <a:solidFill>
                  <a:srgbClr val="9A6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Ojo: </a:t>
            </a:r>
            <a:pPr algn="l" indent="0" marL="0">
              <a:lnSpc>
                <a:spcPct val="145000"/>
              </a:lnSpc>
              <a:buNone/>
            </a:pPr>
            <a:r>
              <a:rPr lang="en-US" sz="1950" dirty="0">
                <a:solidFill>
                  <a:srgbClr val="5D52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probiótico no se mezcla en el balanceado — se administra aparte.</a:t>
            </a:r>
            <a:endParaRPr lang="en-US" sz="1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3196590"/>
            <a:ext cx="17602200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360" kern="0" dirty="0">
                <a:solidFill>
                  <a:srgbClr val="C05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QUÉ TRATA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43000" y="3572828"/>
            <a:ext cx="17602200" cy="6877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650" b="1" dirty="0">
                <a:solidFill>
                  <a:srgbClr val="3C6130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Producir el alimento, bajar la dependencia</a:t>
            </a:r>
            <a:endParaRPr lang="en-US" sz="4650" dirty="0"/>
          </a:p>
        </p:txBody>
      </p:sp>
      <p:sp>
        <p:nvSpPr>
          <p:cNvPr id="4" name="Shape 2"/>
          <p:cNvSpPr/>
          <p:nvPr/>
        </p:nvSpPr>
        <p:spPr>
          <a:xfrm>
            <a:off x="1143000" y="4603432"/>
            <a:ext cx="5181600" cy="1843881"/>
          </a:xfrm>
          <a:prstGeom prst="roundRect">
            <a:avLst>
              <a:gd name="adj" fmla="val 9298"/>
            </a:avLst>
          </a:prstGeom>
          <a:solidFill>
            <a:srgbClr val="FFFDF7"/>
          </a:solidFill>
          <a:ln/>
        </p:spPr>
      </p:sp>
      <p:sp>
        <p:nvSpPr>
          <p:cNvPr id="5" name="Shape 3"/>
          <p:cNvSpPr/>
          <p:nvPr/>
        </p:nvSpPr>
        <p:spPr>
          <a:xfrm>
            <a:off x="1143000" y="6438582"/>
            <a:ext cx="5181600" cy="9525"/>
          </a:xfrm>
          <a:prstGeom prst="rect">
            <a:avLst/>
          </a:prstGeom>
          <a:solidFill>
            <a:srgbClr val="E4DAC6"/>
          </a:solidFill>
          <a:ln/>
        </p:spPr>
      </p:sp>
      <p:sp>
        <p:nvSpPr>
          <p:cNvPr id="6" name="Shape 4"/>
          <p:cNvSpPr/>
          <p:nvPr/>
        </p:nvSpPr>
        <p:spPr>
          <a:xfrm>
            <a:off x="1143000" y="4603432"/>
            <a:ext cx="5181600" cy="52388"/>
          </a:xfrm>
          <a:prstGeom prst="rect">
            <a:avLst/>
          </a:prstGeom>
          <a:solidFill>
            <a:srgbClr val="6F9C3C"/>
          </a:solidFill>
          <a:ln/>
        </p:spPr>
      </p:sp>
      <p:sp>
        <p:nvSpPr>
          <p:cNvPr id="7" name="Shape 5"/>
          <p:cNvSpPr/>
          <p:nvPr/>
        </p:nvSpPr>
        <p:spPr>
          <a:xfrm>
            <a:off x="1143000" y="4603432"/>
            <a:ext cx="9525" cy="1843881"/>
          </a:xfrm>
          <a:prstGeom prst="rect">
            <a:avLst/>
          </a:prstGeom>
          <a:solidFill>
            <a:srgbClr val="E4DAC6"/>
          </a:solidFill>
          <a:ln/>
        </p:spPr>
      </p:sp>
      <p:sp>
        <p:nvSpPr>
          <p:cNvPr id="8" name="Shape 6"/>
          <p:cNvSpPr/>
          <p:nvPr/>
        </p:nvSpPr>
        <p:spPr>
          <a:xfrm>
            <a:off x="6315869" y="4603432"/>
            <a:ext cx="9525" cy="1843881"/>
          </a:xfrm>
          <a:prstGeom prst="rect">
            <a:avLst/>
          </a:prstGeom>
          <a:solidFill>
            <a:srgbClr val="E4DAC6"/>
          </a:solidFill>
          <a:ln/>
        </p:spPr>
      </p:sp>
      <p:sp>
        <p:nvSpPr>
          <p:cNvPr id="9" name="Text 7"/>
          <p:cNvSpPr/>
          <p:nvPr/>
        </p:nvSpPr>
        <p:spPr>
          <a:xfrm>
            <a:off x="1456531" y="4979670"/>
            <a:ext cx="5009991" cy="387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3C6130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Conocer y elaborar</a:t>
            </a:r>
            <a:endParaRPr lang="en-US" sz="2250" dirty="0"/>
          </a:p>
        </p:txBody>
      </p:sp>
      <p:sp>
        <p:nvSpPr>
          <p:cNvPr id="10" name="Text 8"/>
          <p:cNvSpPr/>
          <p:nvPr/>
        </p:nvSpPr>
        <p:spPr>
          <a:xfrm>
            <a:off x="1456531" y="5424170"/>
            <a:ext cx="4691174" cy="728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1875" dirty="0">
                <a:solidFill>
                  <a:srgbClr val="5D53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Mirar al ave, elegir ingredientes y preparar sales y probiótico en el predio.</a:t>
            </a:r>
            <a:endParaRPr lang="en-US" sz="1875" dirty="0"/>
          </a:p>
        </p:txBody>
      </p:sp>
      <p:sp>
        <p:nvSpPr>
          <p:cNvPr id="11" name="Shape 9"/>
          <p:cNvSpPr/>
          <p:nvPr/>
        </p:nvSpPr>
        <p:spPr>
          <a:xfrm>
            <a:off x="6553200" y="4603432"/>
            <a:ext cx="5181600" cy="1843881"/>
          </a:xfrm>
          <a:prstGeom prst="roundRect">
            <a:avLst>
              <a:gd name="adj" fmla="val 9298"/>
            </a:avLst>
          </a:prstGeom>
          <a:solidFill>
            <a:srgbClr val="FFFDF7"/>
          </a:solidFill>
          <a:ln/>
        </p:spPr>
      </p:sp>
      <p:sp>
        <p:nvSpPr>
          <p:cNvPr id="12" name="Shape 10"/>
          <p:cNvSpPr/>
          <p:nvPr/>
        </p:nvSpPr>
        <p:spPr>
          <a:xfrm>
            <a:off x="6553200" y="6438582"/>
            <a:ext cx="5181600" cy="9525"/>
          </a:xfrm>
          <a:prstGeom prst="rect">
            <a:avLst/>
          </a:prstGeom>
          <a:solidFill>
            <a:srgbClr val="E4DAC6"/>
          </a:solidFill>
          <a:ln/>
        </p:spPr>
      </p:sp>
      <p:sp>
        <p:nvSpPr>
          <p:cNvPr id="13" name="Shape 11"/>
          <p:cNvSpPr/>
          <p:nvPr/>
        </p:nvSpPr>
        <p:spPr>
          <a:xfrm>
            <a:off x="6553200" y="4603432"/>
            <a:ext cx="5181600" cy="52388"/>
          </a:xfrm>
          <a:prstGeom prst="rect">
            <a:avLst/>
          </a:prstGeom>
          <a:solidFill>
            <a:srgbClr val="C1903A"/>
          </a:solidFill>
          <a:ln/>
        </p:spPr>
      </p:sp>
      <p:sp>
        <p:nvSpPr>
          <p:cNvPr id="14" name="Shape 12"/>
          <p:cNvSpPr/>
          <p:nvPr/>
        </p:nvSpPr>
        <p:spPr>
          <a:xfrm>
            <a:off x="6553200" y="4603432"/>
            <a:ext cx="9525" cy="1843881"/>
          </a:xfrm>
          <a:prstGeom prst="rect">
            <a:avLst/>
          </a:prstGeom>
          <a:solidFill>
            <a:srgbClr val="E4DAC6"/>
          </a:solidFill>
          <a:ln/>
        </p:spPr>
      </p:sp>
      <p:sp>
        <p:nvSpPr>
          <p:cNvPr id="15" name="Shape 13"/>
          <p:cNvSpPr/>
          <p:nvPr/>
        </p:nvSpPr>
        <p:spPr>
          <a:xfrm>
            <a:off x="11726069" y="4603432"/>
            <a:ext cx="9525" cy="1843881"/>
          </a:xfrm>
          <a:prstGeom prst="rect">
            <a:avLst/>
          </a:prstGeom>
          <a:solidFill>
            <a:srgbClr val="E4DAC6"/>
          </a:solidFill>
          <a:ln/>
        </p:spPr>
      </p:sp>
      <p:sp>
        <p:nvSpPr>
          <p:cNvPr id="16" name="Text 14"/>
          <p:cNvSpPr/>
          <p:nvPr/>
        </p:nvSpPr>
        <p:spPr>
          <a:xfrm>
            <a:off x="6866731" y="4979670"/>
            <a:ext cx="5009991" cy="387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3C6130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Armar el balanceado</a:t>
            </a:r>
            <a:endParaRPr lang="en-US" sz="2250" dirty="0"/>
          </a:p>
        </p:txBody>
      </p:sp>
      <p:sp>
        <p:nvSpPr>
          <p:cNvPr id="17" name="Text 15"/>
          <p:cNvSpPr/>
          <p:nvPr/>
        </p:nvSpPr>
        <p:spPr>
          <a:xfrm>
            <a:off x="6866731" y="5424170"/>
            <a:ext cx="4691174" cy="728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1875" dirty="0">
                <a:solidFill>
                  <a:srgbClr val="5D53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Fórmulas simples por cada 100 kg, ajustadas a lo que hay en la zona.</a:t>
            </a:r>
            <a:endParaRPr lang="en-US" sz="1875" dirty="0"/>
          </a:p>
        </p:txBody>
      </p:sp>
      <p:sp>
        <p:nvSpPr>
          <p:cNvPr id="18" name="Shape 16"/>
          <p:cNvSpPr/>
          <p:nvPr/>
        </p:nvSpPr>
        <p:spPr>
          <a:xfrm>
            <a:off x="11963400" y="4603432"/>
            <a:ext cx="5181600" cy="1843881"/>
          </a:xfrm>
          <a:prstGeom prst="roundRect">
            <a:avLst>
              <a:gd name="adj" fmla="val 9298"/>
            </a:avLst>
          </a:prstGeom>
          <a:solidFill>
            <a:srgbClr val="FFFDF7"/>
          </a:solidFill>
          <a:ln/>
        </p:spPr>
      </p:sp>
      <p:sp>
        <p:nvSpPr>
          <p:cNvPr id="19" name="Shape 17"/>
          <p:cNvSpPr/>
          <p:nvPr/>
        </p:nvSpPr>
        <p:spPr>
          <a:xfrm>
            <a:off x="11963400" y="6438582"/>
            <a:ext cx="5181600" cy="9525"/>
          </a:xfrm>
          <a:prstGeom prst="rect">
            <a:avLst/>
          </a:prstGeom>
          <a:solidFill>
            <a:srgbClr val="E4DAC6"/>
          </a:solidFill>
          <a:ln/>
        </p:spPr>
      </p:sp>
      <p:sp>
        <p:nvSpPr>
          <p:cNvPr id="20" name="Shape 18"/>
          <p:cNvSpPr/>
          <p:nvPr/>
        </p:nvSpPr>
        <p:spPr>
          <a:xfrm>
            <a:off x="11963400" y="4603432"/>
            <a:ext cx="5181600" cy="52388"/>
          </a:xfrm>
          <a:prstGeom prst="rect">
            <a:avLst/>
          </a:prstGeom>
          <a:solidFill>
            <a:srgbClr val="C05A32"/>
          </a:solidFill>
          <a:ln/>
        </p:spPr>
      </p:sp>
      <p:sp>
        <p:nvSpPr>
          <p:cNvPr id="21" name="Shape 19"/>
          <p:cNvSpPr/>
          <p:nvPr/>
        </p:nvSpPr>
        <p:spPr>
          <a:xfrm>
            <a:off x="11963400" y="4603432"/>
            <a:ext cx="9525" cy="1843881"/>
          </a:xfrm>
          <a:prstGeom prst="rect">
            <a:avLst/>
          </a:prstGeom>
          <a:solidFill>
            <a:srgbClr val="E4DAC6"/>
          </a:solidFill>
          <a:ln/>
        </p:spPr>
      </p:sp>
      <p:sp>
        <p:nvSpPr>
          <p:cNvPr id="22" name="Shape 20"/>
          <p:cNvSpPr/>
          <p:nvPr/>
        </p:nvSpPr>
        <p:spPr>
          <a:xfrm>
            <a:off x="17136269" y="4603432"/>
            <a:ext cx="9525" cy="1843881"/>
          </a:xfrm>
          <a:prstGeom prst="rect">
            <a:avLst/>
          </a:prstGeom>
          <a:solidFill>
            <a:srgbClr val="E4DAC6"/>
          </a:solidFill>
          <a:ln/>
        </p:spPr>
      </p:sp>
      <p:sp>
        <p:nvSpPr>
          <p:cNvPr id="23" name="Text 21"/>
          <p:cNvSpPr/>
          <p:nvPr/>
        </p:nvSpPr>
        <p:spPr>
          <a:xfrm>
            <a:off x="12276931" y="4979670"/>
            <a:ext cx="5009991" cy="387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3C6130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Huevos y carne</a:t>
            </a:r>
            <a:endParaRPr lang="en-US" sz="2250" dirty="0"/>
          </a:p>
        </p:txBody>
      </p:sp>
      <p:sp>
        <p:nvSpPr>
          <p:cNvPr id="24" name="Text 22"/>
          <p:cNvSpPr/>
          <p:nvPr/>
        </p:nvSpPr>
        <p:spPr>
          <a:xfrm>
            <a:off x="12276931" y="5424170"/>
            <a:ext cx="4691174" cy="728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1875" dirty="0">
                <a:solidFill>
                  <a:srgbClr val="5D53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Dos líneas con la misma base, leyendo siempre cómo responde el animal.</a:t>
            </a:r>
            <a:endParaRPr lang="en-US" sz="1875" dirty="0"/>
          </a:p>
        </p:txBody>
      </p:sp>
      <p:sp>
        <p:nvSpPr>
          <p:cNvPr id="25" name="Text 23"/>
          <p:cNvSpPr/>
          <p:nvPr/>
        </p:nvSpPr>
        <p:spPr>
          <a:xfrm>
            <a:off x="1143000" y="6828313"/>
            <a:ext cx="17602200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948D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Cada capítulo cierra con una lámina resumen para compartir con otras y otros productores.</a:t>
            </a:r>
            <a:endParaRPr lang="en-US" sz="1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2327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52400" y="114300"/>
            <a:ext cx="17983200" cy="10058400"/>
          </a:xfrm>
          <a:prstGeom prst="roundRect">
            <a:avLst>
              <a:gd name="adj" fmla="val 758"/>
            </a:avLst>
          </a:prstGeom>
          <a:ln/>
          <a:effectLst>
            <a:outerShdw sx="100000" sy="100000" kx="0" ky="0" algn="bl" rotWithShape="0" blurRad="666750" dist="228600" dir="5400000">
              <a:srgbClr val="000000">
                <a:alpha val="50000"/>
              </a:srgbClr>
            </a:outerShdw>
          </a:effectLst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-17045" r="-17045" t="0" b="0"/>
          <a:stretch/>
        </p:blipFill>
        <p:spPr>
          <a:xfrm>
            <a:off x="152400" y="114300"/>
            <a:ext cx="17983200" cy="100584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2B4A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38250" y="4237037"/>
            <a:ext cx="17392650" cy="3611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spc="450" kern="0" dirty="0">
                <a:solidFill>
                  <a:srgbClr val="9FCE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CAPÍTULO 6</a:t>
            </a:r>
            <a:endParaRPr lang="en-US" sz="2250" dirty="0"/>
          </a:p>
        </p:txBody>
      </p:sp>
      <p:sp>
        <p:nvSpPr>
          <p:cNvPr id="3" name="Text 1"/>
          <p:cNvSpPr/>
          <p:nvPr/>
        </p:nvSpPr>
        <p:spPr>
          <a:xfrm>
            <a:off x="1238250" y="4788694"/>
            <a:ext cx="17392650" cy="91821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6600" b="1" dirty="0">
                <a:solidFill>
                  <a:srgbClr val="FFFFFF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Armar el balanceado</a:t>
            </a:r>
            <a:endParaRPr lang="en-US" sz="6600" dirty="0"/>
          </a:p>
        </p:txBody>
      </p:sp>
      <p:sp>
        <p:nvSpPr>
          <p:cNvPr id="4" name="Shape 2"/>
          <p:cNvSpPr/>
          <p:nvPr/>
        </p:nvSpPr>
        <p:spPr>
          <a:xfrm>
            <a:off x="1238250" y="5973604"/>
            <a:ext cx="1143000" cy="76200"/>
          </a:xfrm>
          <a:prstGeom prst="roundRect">
            <a:avLst>
              <a:gd name="adj" fmla="val 50000"/>
            </a:avLst>
          </a:prstGeom>
          <a:solidFill>
            <a:srgbClr val="C05A32"/>
          </a:solidFill>
          <a:ln/>
        </p:spPr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A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3470751"/>
            <a:ext cx="17602200" cy="6457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350" b="1" dirty="0">
                <a:solidFill>
                  <a:srgbClr val="3C6130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Una base de 100 kg que se escala</a:t>
            </a:r>
            <a:endParaRPr lang="en-US" sz="4350" dirty="0"/>
          </a:p>
        </p:txBody>
      </p:sp>
      <p:sp>
        <p:nvSpPr>
          <p:cNvPr id="3" name="Shape 1"/>
          <p:cNvSpPr/>
          <p:nvPr/>
        </p:nvSpPr>
        <p:spPr>
          <a:xfrm>
            <a:off x="1143000" y="4402296"/>
            <a:ext cx="7877175" cy="1819275"/>
          </a:xfrm>
          <a:prstGeom prst="roundRect">
            <a:avLst>
              <a:gd name="adj" fmla="val 9424"/>
            </a:avLst>
          </a:prstGeom>
          <a:solidFill>
            <a:srgbClr val="FFFDF7"/>
          </a:solidFill>
          <a:ln w="8731">
            <a:solidFill>
              <a:srgbClr val="E4DAC6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475581" y="4734878"/>
            <a:ext cx="7933213" cy="387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3C6130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Pesar y mezclar</a:t>
            </a:r>
            <a:endParaRPr lang="en-US" sz="2250" dirty="0"/>
          </a:p>
        </p:txBody>
      </p:sp>
      <p:sp>
        <p:nvSpPr>
          <p:cNvPr id="5" name="Text 3"/>
          <p:cNvSpPr/>
          <p:nvPr/>
        </p:nvSpPr>
        <p:spPr>
          <a:xfrm>
            <a:off x="1475581" y="5198427"/>
            <a:ext cx="7428372" cy="728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1875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Maíz, expeller de soja y sal mineralizada en las proporciones de cada categoría.</a:t>
            </a:r>
            <a:endParaRPr lang="en-US" sz="1875" dirty="0"/>
          </a:p>
        </p:txBody>
      </p:sp>
      <p:sp>
        <p:nvSpPr>
          <p:cNvPr id="6" name="Shape 4"/>
          <p:cNvSpPr/>
          <p:nvPr/>
        </p:nvSpPr>
        <p:spPr>
          <a:xfrm>
            <a:off x="9267825" y="4402296"/>
            <a:ext cx="7877175" cy="1819275"/>
          </a:xfrm>
          <a:prstGeom prst="roundRect">
            <a:avLst>
              <a:gd name="adj" fmla="val 9424"/>
            </a:avLst>
          </a:prstGeom>
          <a:solidFill>
            <a:srgbClr val="FFFDF7"/>
          </a:solidFill>
          <a:ln w="8731">
            <a:solidFill>
              <a:srgbClr val="E4DAC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600406" y="4734878"/>
            <a:ext cx="7933213" cy="387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3C6130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Con lo que haya</a:t>
            </a:r>
            <a:endParaRPr lang="en-US" sz="2250" dirty="0"/>
          </a:p>
        </p:txBody>
      </p:sp>
      <p:sp>
        <p:nvSpPr>
          <p:cNvPr id="8" name="Text 6"/>
          <p:cNvSpPr/>
          <p:nvPr/>
        </p:nvSpPr>
        <p:spPr>
          <a:xfrm>
            <a:off x="9600406" y="5198427"/>
            <a:ext cx="7428372" cy="728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1875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mano, carretilla u hormigonera; en la fábrica, a unos 2000 kg por hora.</a:t>
            </a:r>
            <a:endParaRPr lang="en-US" sz="1875" dirty="0"/>
          </a:p>
        </p:txBody>
      </p:sp>
      <p:sp>
        <p:nvSpPr>
          <p:cNvPr id="9" name="Text 7"/>
          <p:cNvSpPr/>
          <p:nvPr/>
        </p:nvSpPr>
        <p:spPr>
          <a:xfrm>
            <a:off x="1143000" y="6545421"/>
            <a:ext cx="17602200" cy="30876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75" i="1" dirty="0">
                <a:solidFill>
                  <a:srgbClr val="948D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continuación: la lámina con el paso a paso y el gráfico de fórmulas.</a:t>
            </a:r>
            <a:endParaRPr lang="en-US" sz="1875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2327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52400" y="114300"/>
            <a:ext cx="17983200" cy="10058400"/>
          </a:xfrm>
          <a:prstGeom prst="roundRect">
            <a:avLst>
              <a:gd name="adj" fmla="val 758"/>
            </a:avLst>
          </a:prstGeom>
          <a:ln/>
          <a:effectLst>
            <a:outerShdw sx="100000" sy="100000" kx="0" ky="0" algn="bl" rotWithShape="0" blurRad="666750" dist="228600" dir="5400000">
              <a:srgbClr val="000000">
                <a:alpha val="50000"/>
              </a:srgbClr>
            </a:outerShdw>
          </a:effectLst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-17045" r="-17045" t="0" b="0"/>
          <a:stretch/>
        </p:blipFill>
        <p:spPr>
          <a:xfrm>
            <a:off x="152400" y="114300"/>
            <a:ext cx="17983200" cy="100584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2327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52400" y="114300"/>
            <a:ext cx="17983200" cy="10058400"/>
          </a:xfrm>
          <a:prstGeom prst="roundRect">
            <a:avLst>
              <a:gd name="adj" fmla="val 758"/>
            </a:avLst>
          </a:prstGeom>
          <a:ln/>
          <a:effectLst>
            <a:outerShdw sx="100000" sy="100000" kx="0" ky="0" algn="bl" rotWithShape="0" blurRad="666750" dist="228600" dir="5400000">
              <a:srgbClr val="000000">
                <a:alpha val="50000"/>
              </a:srgbClr>
            </a:outerShdw>
          </a:effectLst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-5424" r="-5424" t="0" b="0"/>
          <a:stretch/>
        </p:blipFill>
        <p:spPr>
          <a:xfrm>
            <a:off x="152400" y="114300"/>
            <a:ext cx="17983200" cy="100584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2B4A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38250" y="4197032"/>
            <a:ext cx="17392650" cy="3611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spc="450" kern="0" dirty="0">
                <a:solidFill>
                  <a:srgbClr val="9FCE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CAPÍTULO 7</a:t>
            </a:r>
            <a:endParaRPr lang="en-US" sz="2250" dirty="0"/>
          </a:p>
        </p:txBody>
      </p:sp>
      <p:sp>
        <p:nvSpPr>
          <p:cNvPr id="3" name="Text 1"/>
          <p:cNvSpPr/>
          <p:nvPr/>
        </p:nvSpPr>
        <p:spPr>
          <a:xfrm>
            <a:off x="1238250" y="4748689"/>
            <a:ext cx="17392650" cy="9982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7200" b="1" dirty="0">
                <a:solidFill>
                  <a:srgbClr val="FFFFFF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Línea de huevos</a:t>
            </a:r>
            <a:endParaRPr lang="en-US" sz="7200" dirty="0"/>
          </a:p>
        </p:txBody>
      </p:sp>
      <p:sp>
        <p:nvSpPr>
          <p:cNvPr id="4" name="Shape 2"/>
          <p:cNvSpPr/>
          <p:nvPr/>
        </p:nvSpPr>
        <p:spPr>
          <a:xfrm>
            <a:off x="1238250" y="6013609"/>
            <a:ext cx="1143000" cy="76200"/>
          </a:xfrm>
          <a:prstGeom prst="roundRect">
            <a:avLst>
              <a:gd name="adj" fmla="val 50000"/>
            </a:avLst>
          </a:prstGeom>
          <a:solidFill>
            <a:srgbClr val="C05A32"/>
          </a:solidFill>
          <a:ln/>
        </p:spPr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A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2930366"/>
            <a:ext cx="6635401" cy="6248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200" b="1" dirty="0">
                <a:solidFill>
                  <a:srgbClr val="3C6130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La fórmula de ponedora</a:t>
            </a:r>
            <a:endParaRPr lang="en-US" sz="4200" dirty="0"/>
          </a:p>
        </p:txBody>
      </p:sp>
      <p:sp>
        <p:nvSpPr>
          <p:cNvPr id="3" name="Text 1"/>
          <p:cNvSpPr/>
          <p:nvPr/>
        </p:nvSpPr>
        <p:spPr>
          <a:xfrm>
            <a:off x="7365682" y="3175794"/>
            <a:ext cx="3148489" cy="32623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948D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 100 kg de balanceado</a:t>
            </a:r>
            <a:endParaRPr lang="en-US" sz="1950" dirty="0"/>
          </a:p>
        </p:txBody>
      </p:sp>
      <p:sp>
        <p:nvSpPr>
          <p:cNvPr id="4" name="Shape 2"/>
          <p:cNvSpPr/>
          <p:nvPr/>
        </p:nvSpPr>
        <p:spPr>
          <a:xfrm>
            <a:off x="1143000" y="3840956"/>
            <a:ext cx="5168900" cy="1991519"/>
          </a:xfrm>
          <a:prstGeom prst="roundRect">
            <a:avLst>
              <a:gd name="adj" fmla="val 8609"/>
            </a:avLst>
          </a:prstGeom>
          <a:solidFill>
            <a:srgbClr val="FFFDF7"/>
          </a:solidFill>
          <a:ln/>
        </p:spPr>
      </p:sp>
      <p:sp>
        <p:nvSpPr>
          <p:cNvPr id="5" name="Shape 3"/>
          <p:cNvSpPr/>
          <p:nvPr/>
        </p:nvSpPr>
        <p:spPr>
          <a:xfrm>
            <a:off x="1143000" y="5823744"/>
            <a:ext cx="5168900" cy="9525"/>
          </a:xfrm>
          <a:prstGeom prst="rect">
            <a:avLst/>
          </a:prstGeom>
          <a:solidFill>
            <a:srgbClr val="E4DAC6"/>
          </a:solidFill>
          <a:ln/>
        </p:spPr>
      </p:sp>
      <p:sp>
        <p:nvSpPr>
          <p:cNvPr id="6" name="Shape 4"/>
          <p:cNvSpPr/>
          <p:nvPr/>
        </p:nvSpPr>
        <p:spPr>
          <a:xfrm>
            <a:off x="1143000" y="3840956"/>
            <a:ext cx="5168900" cy="52388"/>
          </a:xfrm>
          <a:prstGeom prst="rect">
            <a:avLst/>
          </a:prstGeom>
          <a:solidFill>
            <a:srgbClr val="C1903A"/>
          </a:solidFill>
          <a:ln/>
        </p:spPr>
      </p:sp>
      <p:sp>
        <p:nvSpPr>
          <p:cNvPr id="7" name="Shape 5"/>
          <p:cNvSpPr/>
          <p:nvPr/>
        </p:nvSpPr>
        <p:spPr>
          <a:xfrm>
            <a:off x="1143000" y="3840956"/>
            <a:ext cx="9525" cy="1991519"/>
          </a:xfrm>
          <a:prstGeom prst="rect">
            <a:avLst/>
          </a:prstGeom>
          <a:solidFill>
            <a:srgbClr val="E4DAC6"/>
          </a:solidFill>
          <a:ln/>
        </p:spPr>
      </p:sp>
      <p:sp>
        <p:nvSpPr>
          <p:cNvPr id="8" name="Shape 6"/>
          <p:cNvSpPr/>
          <p:nvPr/>
        </p:nvSpPr>
        <p:spPr>
          <a:xfrm>
            <a:off x="6303169" y="3840956"/>
            <a:ext cx="9525" cy="1991519"/>
          </a:xfrm>
          <a:prstGeom prst="rect">
            <a:avLst/>
          </a:prstGeom>
          <a:solidFill>
            <a:srgbClr val="E4DAC6"/>
          </a:solidFill>
          <a:ln/>
        </p:spPr>
      </p:sp>
      <p:sp>
        <p:nvSpPr>
          <p:cNvPr id="9" name="Text 7"/>
          <p:cNvSpPr/>
          <p:nvPr/>
        </p:nvSpPr>
        <p:spPr>
          <a:xfrm>
            <a:off x="1475581" y="4217194"/>
            <a:ext cx="4954111" cy="647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800" b="1" dirty="0">
                <a:solidFill>
                  <a:srgbClr val="3C6130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70 kg</a:t>
            </a:r>
            <a:endParaRPr lang="en-US" sz="4800" dirty="0"/>
          </a:p>
        </p:txBody>
      </p:sp>
      <p:sp>
        <p:nvSpPr>
          <p:cNvPr id="10" name="Text 8"/>
          <p:cNvSpPr/>
          <p:nvPr/>
        </p:nvSpPr>
        <p:spPr>
          <a:xfrm>
            <a:off x="1475581" y="4883944"/>
            <a:ext cx="4954111" cy="34369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Maíz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1475581" y="5246687"/>
            <a:ext cx="4954111" cy="29130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725" dirty="0">
                <a:solidFill>
                  <a:srgbClr val="948D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energía</a:t>
            </a:r>
            <a:endParaRPr lang="en-US" sz="1725" dirty="0"/>
          </a:p>
        </p:txBody>
      </p:sp>
      <p:sp>
        <p:nvSpPr>
          <p:cNvPr id="12" name="Shape 10"/>
          <p:cNvSpPr/>
          <p:nvPr/>
        </p:nvSpPr>
        <p:spPr>
          <a:xfrm>
            <a:off x="6559550" y="3840956"/>
            <a:ext cx="5168900" cy="1991519"/>
          </a:xfrm>
          <a:prstGeom prst="roundRect">
            <a:avLst>
              <a:gd name="adj" fmla="val 8609"/>
            </a:avLst>
          </a:prstGeom>
          <a:solidFill>
            <a:srgbClr val="FFFDF7"/>
          </a:solidFill>
          <a:ln/>
        </p:spPr>
      </p:sp>
      <p:sp>
        <p:nvSpPr>
          <p:cNvPr id="13" name="Shape 11"/>
          <p:cNvSpPr/>
          <p:nvPr/>
        </p:nvSpPr>
        <p:spPr>
          <a:xfrm>
            <a:off x="6559550" y="5823744"/>
            <a:ext cx="5168900" cy="9525"/>
          </a:xfrm>
          <a:prstGeom prst="rect">
            <a:avLst/>
          </a:prstGeom>
          <a:solidFill>
            <a:srgbClr val="E4DAC6"/>
          </a:solidFill>
          <a:ln/>
        </p:spPr>
      </p:sp>
      <p:sp>
        <p:nvSpPr>
          <p:cNvPr id="14" name="Shape 12"/>
          <p:cNvSpPr/>
          <p:nvPr/>
        </p:nvSpPr>
        <p:spPr>
          <a:xfrm>
            <a:off x="6559550" y="3840956"/>
            <a:ext cx="5168900" cy="52388"/>
          </a:xfrm>
          <a:prstGeom prst="rect">
            <a:avLst/>
          </a:prstGeom>
          <a:solidFill>
            <a:srgbClr val="6F9C3C"/>
          </a:solidFill>
          <a:ln/>
        </p:spPr>
      </p:sp>
      <p:sp>
        <p:nvSpPr>
          <p:cNvPr id="15" name="Shape 13"/>
          <p:cNvSpPr/>
          <p:nvPr/>
        </p:nvSpPr>
        <p:spPr>
          <a:xfrm>
            <a:off x="6559550" y="3840956"/>
            <a:ext cx="9525" cy="1991519"/>
          </a:xfrm>
          <a:prstGeom prst="rect">
            <a:avLst/>
          </a:prstGeom>
          <a:solidFill>
            <a:srgbClr val="E4DAC6"/>
          </a:solidFill>
          <a:ln/>
        </p:spPr>
      </p:sp>
      <p:sp>
        <p:nvSpPr>
          <p:cNvPr id="16" name="Shape 14"/>
          <p:cNvSpPr/>
          <p:nvPr/>
        </p:nvSpPr>
        <p:spPr>
          <a:xfrm>
            <a:off x="11719719" y="3840956"/>
            <a:ext cx="9525" cy="1991519"/>
          </a:xfrm>
          <a:prstGeom prst="rect">
            <a:avLst/>
          </a:prstGeom>
          <a:solidFill>
            <a:srgbClr val="E4DAC6"/>
          </a:solidFill>
          <a:ln/>
        </p:spPr>
      </p:sp>
      <p:sp>
        <p:nvSpPr>
          <p:cNvPr id="17" name="Text 15"/>
          <p:cNvSpPr/>
          <p:nvPr/>
        </p:nvSpPr>
        <p:spPr>
          <a:xfrm>
            <a:off x="6892131" y="4217194"/>
            <a:ext cx="4954111" cy="647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800" b="1" dirty="0">
                <a:solidFill>
                  <a:srgbClr val="3C6130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26 kg</a:t>
            </a:r>
            <a:endParaRPr lang="en-US" sz="4800" dirty="0"/>
          </a:p>
        </p:txBody>
      </p:sp>
      <p:sp>
        <p:nvSpPr>
          <p:cNvPr id="18" name="Text 16"/>
          <p:cNvSpPr/>
          <p:nvPr/>
        </p:nvSpPr>
        <p:spPr>
          <a:xfrm>
            <a:off x="6892131" y="4883944"/>
            <a:ext cx="4954111" cy="34369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Expeller de soja</a:t>
            </a:r>
            <a:endParaRPr lang="en-US" sz="2100" dirty="0"/>
          </a:p>
        </p:txBody>
      </p:sp>
      <p:sp>
        <p:nvSpPr>
          <p:cNvPr id="19" name="Text 17"/>
          <p:cNvSpPr/>
          <p:nvPr/>
        </p:nvSpPr>
        <p:spPr>
          <a:xfrm>
            <a:off x="6892131" y="5246687"/>
            <a:ext cx="4954111" cy="29130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725" dirty="0">
                <a:solidFill>
                  <a:srgbClr val="948D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proteína</a:t>
            </a:r>
            <a:endParaRPr lang="en-US" sz="1725" dirty="0"/>
          </a:p>
        </p:txBody>
      </p:sp>
      <p:sp>
        <p:nvSpPr>
          <p:cNvPr id="20" name="Shape 18"/>
          <p:cNvSpPr/>
          <p:nvPr/>
        </p:nvSpPr>
        <p:spPr>
          <a:xfrm>
            <a:off x="11976100" y="3840956"/>
            <a:ext cx="5168900" cy="1991519"/>
          </a:xfrm>
          <a:prstGeom prst="roundRect">
            <a:avLst>
              <a:gd name="adj" fmla="val 8609"/>
            </a:avLst>
          </a:prstGeom>
          <a:solidFill>
            <a:srgbClr val="FFFDF7"/>
          </a:solidFill>
          <a:ln/>
        </p:spPr>
      </p:sp>
      <p:sp>
        <p:nvSpPr>
          <p:cNvPr id="21" name="Shape 19"/>
          <p:cNvSpPr/>
          <p:nvPr/>
        </p:nvSpPr>
        <p:spPr>
          <a:xfrm>
            <a:off x="11976100" y="5823744"/>
            <a:ext cx="5168900" cy="9525"/>
          </a:xfrm>
          <a:prstGeom prst="rect">
            <a:avLst/>
          </a:prstGeom>
          <a:solidFill>
            <a:srgbClr val="E4DAC6"/>
          </a:solidFill>
          <a:ln/>
        </p:spPr>
      </p:sp>
      <p:sp>
        <p:nvSpPr>
          <p:cNvPr id="22" name="Shape 20"/>
          <p:cNvSpPr/>
          <p:nvPr/>
        </p:nvSpPr>
        <p:spPr>
          <a:xfrm>
            <a:off x="11976100" y="3840956"/>
            <a:ext cx="5168900" cy="52388"/>
          </a:xfrm>
          <a:prstGeom prst="rect">
            <a:avLst/>
          </a:prstGeom>
          <a:solidFill>
            <a:srgbClr val="C05A32"/>
          </a:solidFill>
          <a:ln/>
        </p:spPr>
      </p:sp>
      <p:sp>
        <p:nvSpPr>
          <p:cNvPr id="23" name="Shape 21"/>
          <p:cNvSpPr/>
          <p:nvPr/>
        </p:nvSpPr>
        <p:spPr>
          <a:xfrm>
            <a:off x="11976100" y="3840956"/>
            <a:ext cx="9525" cy="1991519"/>
          </a:xfrm>
          <a:prstGeom prst="rect">
            <a:avLst/>
          </a:prstGeom>
          <a:solidFill>
            <a:srgbClr val="E4DAC6"/>
          </a:solidFill>
          <a:ln/>
        </p:spPr>
      </p:sp>
      <p:sp>
        <p:nvSpPr>
          <p:cNvPr id="24" name="Shape 22"/>
          <p:cNvSpPr/>
          <p:nvPr/>
        </p:nvSpPr>
        <p:spPr>
          <a:xfrm>
            <a:off x="17136269" y="3840956"/>
            <a:ext cx="9525" cy="1991519"/>
          </a:xfrm>
          <a:prstGeom prst="rect">
            <a:avLst/>
          </a:prstGeom>
          <a:solidFill>
            <a:srgbClr val="E4DAC6"/>
          </a:solidFill>
          <a:ln/>
        </p:spPr>
      </p:sp>
      <p:sp>
        <p:nvSpPr>
          <p:cNvPr id="25" name="Text 23"/>
          <p:cNvSpPr/>
          <p:nvPr/>
        </p:nvSpPr>
        <p:spPr>
          <a:xfrm>
            <a:off x="12308681" y="4217194"/>
            <a:ext cx="4954111" cy="647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800" b="1" dirty="0">
                <a:solidFill>
                  <a:srgbClr val="3C6130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4 kg</a:t>
            </a:r>
            <a:endParaRPr lang="en-US" sz="4800" dirty="0"/>
          </a:p>
        </p:txBody>
      </p:sp>
      <p:sp>
        <p:nvSpPr>
          <p:cNvPr id="26" name="Text 24"/>
          <p:cNvSpPr/>
          <p:nvPr/>
        </p:nvSpPr>
        <p:spPr>
          <a:xfrm>
            <a:off x="12308681" y="4883944"/>
            <a:ext cx="4954111" cy="34369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 mineralizada</a:t>
            </a:r>
            <a:endParaRPr lang="en-US" sz="2100" dirty="0"/>
          </a:p>
        </p:txBody>
      </p:sp>
      <p:sp>
        <p:nvSpPr>
          <p:cNvPr id="27" name="Text 25"/>
          <p:cNvSpPr/>
          <p:nvPr/>
        </p:nvSpPr>
        <p:spPr>
          <a:xfrm>
            <a:off x="12308681" y="5246687"/>
            <a:ext cx="4954111" cy="29130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725" dirty="0">
                <a:solidFill>
                  <a:srgbClr val="948D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minerales</a:t>
            </a:r>
            <a:endParaRPr lang="en-US" sz="1725" dirty="0"/>
          </a:p>
        </p:txBody>
      </p:sp>
      <p:sp>
        <p:nvSpPr>
          <p:cNvPr id="28" name="Shape 26"/>
          <p:cNvSpPr/>
          <p:nvPr/>
        </p:nvSpPr>
        <p:spPr>
          <a:xfrm>
            <a:off x="1143000" y="6156325"/>
            <a:ext cx="16002000" cy="1200150"/>
          </a:xfrm>
          <a:prstGeom prst="rect">
            <a:avLst/>
          </a:prstGeom>
          <a:solidFill>
            <a:srgbClr val="3C6130">
              <a:alpha val="8000"/>
            </a:srgbClr>
          </a:solidFill>
          <a:ln/>
        </p:spPr>
      </p:sp>
      <p:sp>
        <p:nvSpPr>
          <p:cNvPr id="29" name="Shape 27"/>
          <p:cNvSpPr/>
          <p:nvPr/>
        </p:nvSpPr>
        <p:spPr>
          <a:xfrm>
            <a:off x="1143000" y="6156325"/>
            <a:ext cx="69850" cy="1200150"/>
          </a:xfrm>
          <a:prstGeom prst="rect">
            <a:avLst/>
          </a:prstGeom>
          <a:solidFill>
            <a:srgbClr val="3C6130"/>
          </a:solidFill>
          <a:ln/>
        </p:spPr>
      </p:sp>
      <p:sp>
        <p:nvSpPr>
          <p:cNvPr id="30" name="Text 28"/>
          <p:cNvSpPr/>
          <p:nvPr/>
        </p:nvSpPr>
        <p:spPr>
          <a:xfrm>
            <a:off x="1517650" y="6384925"/>
            <a:ext cx="15782226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950" b="1" dirty="0">
                <a:solidFill>
                  <a:srgbClr val="3F4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 que ajustamos: </a:t>
            </a:r>
            <a:pPr algn="l" indent="0" marL="0">
              <a:lnSpc>
                <a:spcPct val="150000"/>
              </a:lnSpc>
              <a:buNone/>
            </a:pPr>
            <a:r>
              <a:rPr lang="en-US" sz="1950" dirty="0">
                <a:solidFill>
                  <a:srgbClr val="3F4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subimos la sal de 1 a 4 kg cuando vimos crestas pálidas y caída de postura. La ponedora es la que más calcio necesita.</a:t>
            </a:r>
            <a:endParaRPr lang="en-US" sz="19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2327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52400" y="114300"/>
            <a:ext cx="17983200" cy="10058400"/>
          </a:xfrm>
          <a:prstGeom prst="roundRect">
            <a:avLst>
              <a:gd name="adj" fmla="val 758"/>
            </a:avLst>
          </a:prstGeom>
          <a:ln/>
          <a:effectLst>
            <a:outerShdw sx="100000" sy="100000" kx="0" ky="0" algn="bl" rotWithShape="0" blurRad="666750" dist="228600" dir="5400000">
              <a:srgbClr val="000000">
                <a:alpha val="50000"/>
              </a:srgbClr>
            </a:outerShdw>
          </a:effectLst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-17045" r="-17045" t="0" b="0"/>
          <a:stretch/>
        </p:blipFill>
        <p:spPr>
          <a:xfrm>
            <a:off x="152400" y="114300"/>
            <a:ext cx="17983200" cy="100584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2B4A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38250" y="4197032"/>
            <a:ext cx="17392650" cy="3611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spc="450" kern="0" dirty="0">
                <a:solidFill>
                  <a:srgbClr val="9FCE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CAPÍTULO 8</a:t>
            </a:r>
            <a:endParaRPr lang="en-US" sz="2250" dirty="0"/>
          </a:p>
        </p:txBody>
      </p:sp>
      <p:sp>
        <p:nvSpPr>
          <p:cNvPr id="3" name="Text 1"/>
          <p:cNvSpPr/>
          <p:nvPr/>
        </p:nvSpPr>
        <p:spPr>
          <a:xfrm>
            <a:off x="1238250" y="4748689"/>
            <a:ext cx="17392650" cy="9982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7200" b="1" dirty="0">
                <a:solidFill>
                  <a:srgbClr val="FFFFFF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Línea de carne</a:t>
            </a:r>
            <a:endParaRPr lang="en-US" sz="7200" dirty="0"/>
          </a:p>
        </p:txBody>
      </p:sp>
      <p:sp>
        <p:nvSpPr>
          <p:cNvPr id="4" name="Shape 2"/>
          <p:cNvSpPr/>
          <p:nvPr/>
        </p:nvSpPr>
        <p:spPr>
          <a:xfrm>
            <a:off x="1238250" y="6013609"/>
            <a:ext cx="1143000" cy="76200"/>
          </a:xfrm>
          <a:prstGeom prst="roundRect">
            <a:avLst>
              <a:gd name="adj" fmla="val 50000"/>
            </a:avLst>
          </a:prstGeom>
          <a:solidFill>
            <a:srgbClr val="C05A32"/>
          </a:solidFill>
          <a:ln/>
        </p:spPr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A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3233579"/>
            <a:ext cx="5947902" cy="5829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3900" b="1" dirty="0">
                <a:solidFill>
                  <a:srgbClr val="3C6130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Iniciador y terminador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6740684" y="3453606"/>
            <a:ext cx="3028696" cy="30876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75" dirty="0">
                <a:solidFill>
                  <a:srgbClr val="948D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 100 kg de balanceado</a:t>
            </a:r>
            <a:endParaRPr lang="en-US" sz="1875" dirty="0"/>
          </a:p>
        </p:txBody>
      </p:sp>
      <p:sp>
        <p:nvSpPr>
          <p:cNvPr id="4" name="Text 2"/>
          <p:cNvSpPr/>
          <p:nvPr/>
        </p:nvSpPr>
        <p:spPr>
          <a:xfrm>
            <a:off x="1143000" y="4026059"/>
            <a:ext cx="8664893" cy="387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C05A32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Iniciador </a:t>
            </a:r>
            <a:pPr algn="l" indent="0" marL="0">
              <a:buNone/>
            </a:pPr>
            <a:r>
              <a:rPr lang="en-US" sz="1650" dirty="0">
                <a:solidFill>
                  <a:srgbClr val="948D7D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· forma hueso y pluma</a:t>
            </a:r>
            <a:endParaRPr lang="en-US" sz="2250" dirty="0"/>
          </a:p>
        </p:txBody>
      </p:sp>
      <p:sp>
        <p:nvSpPr>
          <p:cNvPr id="5" name="Shape 3"/>
          <p:cNvSpPr/>
          <p:nvPr/>
        </p:nvSpPr>
        <p:spPr>
          <a:xfrm>
            <a:off x="1143000" y="4508659"/>
            <a:ext cx="2536825" cy="1169987"/>
          </a:xfrm>
          <a:prstGeom prst="roundRect">
            <a:avLst>
              <a:gd name="adj" fmla="val 11398"/>
            </a:avLst>
          </a:prstGeom>
          <a:solidFill>
            <a:srgbClr val="FFFDF7"/>
          </a:solidFill>
          <a:ln w="8731">
            <a:solidFill>
              <a:srgbClr val="E4DAC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256268" y="4726940"/>
            <a:ext cx="2310289" cy="5445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3300" b="1" dirty="0">
                <a:solidFill>
                  <a:srgbClr val="3C6130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60</a:t>
            </a:r>
            <a:endParaRPr lang="en-US" sz="3300" dirty="0"/>
          </a:p>
        </p:txBody>
      </p:sp>
      <p:sp>
        <p:nvSpPr>
          <p:cNvPr id="7" name="Text 5"/>
          <p:cNvSpPr/>
          <p:nvPr/>
        </p:nvSpPr>
        <p:spPr>
          <a:xfrm>
            <a:off x="1256268" y="5233353"/>
            <a:ext cx="2310289" cy="2651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575" dirty="0">
                <a:solidFill>
                  <a:srgbClr val="948D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Maíz</a:t>
            </a:r>
            <a:endParaRPr lang="en-US" sz="1575" dirty="0"/>
          </a:p>
        </p:txBody>
      </p:sp>
      <p:sp>
        <p:nvSpPr>
          <p:cNvPr id="8" name="Shape 6"/>
          <p:cNvSpPr/>
          <p:nvPr/>
        </p:nvSpPr>
        <p:spPr>
          <a:xfrm>
            <a:off x="3813175" y="4508659"/>
            <a:ext cx="2536825" cy="1169987"/>
          </a:xfrm>
          <a:prstGeom prst="roundRect">
            <a:avLst>
              <a:gd name="adj" fmla="val 11398"/>
            </a:avLst>
          </a:prstGeom>
          <a:solidFill>
            <a:srgbClr val="FFFDF7"/>
          </a:solidFill>
          <a:ln w="8731">
            <a:solidFill>
              <a:srgbClr val="E4DAC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926443" y="4726940"/>
            <a:ext cx="2310289" cy="5445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3300" b="1" dirty="0">
                <a:solidFill>
                  <a:srgbClr val="3C6130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37</a:t>
            </a:r>
            <a:endParaRPr lang="en-US" sz="3300" dirty="0"/>
          </a:p>
        </p:txBody>
      </p:sp>
      <p:sp>
        <p:nvSpPr>
          <p:cNvPr id="10" name="Text 8"/>
          <p:cNvSpPr/>
          <p:nvPr/>
        </p:nvSpPr>
        <p:spPr>
          <a:xfrm>
            <a:off x="3926443" y="5233353"/>
            <a:ext cx="2310289" cy="2651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575" dirty="0">
                <a:solidFill>
                  <a:srgbClr val="948D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Soja</a:t>
            </a:r>
            <a:endParaRPr lang="en-US" sz="1575" dirty="0"/>
          </a:p>
        </p:txBody>
      </p:sp>
      <p:sp>
        <p:nvSpPr>
          <p:cNvPr id="11" name="Shape 9"/>
          <p:cNvSpPr/>
          <p:nvPr/>
        </p:nvSpPr>
        <p:spPr>
          <a:xfrm>
            <a:off x="6483350" y="4508659"/>
            <a:ext cx="2536825" cy="1169987"/>
          </a:xfrm>
          <a:prstGeom prst="roundRect">
            <a:avLst>
              <a:gd name="adj" fmla="val 11398"/>
            </a:avLst>
          </a:prstGeom>
          <a:solidFill>
            <a:srgbClr val="FFFDF7"/>
          </a:solidFill>
          <a:ln w="8731">
            <a:solidFill>
              <a:srgbClr val="E4DAC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596618" y="4726940"/>
            <a:ext cx="2310289" cy="5445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3300" b="1" dirty="0">
                <a:solidFill>
                  <a:srgbClr val="3C6130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3</a:t>
            </a:r>
            <a:endParaRPr lang="en-US" sz="3300" dirty="0"/>
          </a:p>
        </p:txBody>
      </p:sp>
      <p:sp>
        <p:nvSpPr>
          <p:cNvPr id="13" name="Text 11"/>
          <p:cNvSpPr/>
          <p:nvPr/>
        </p:nvSpPr>
        <p:spPr>
          <a:xfrm>
            <a:off x="6596618" y="5233353"/>
            <a:ext cx="2310289" cy="2651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575" dirty="0">
                <a:solidFill>
                  <a:srgbClr val="948D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</a:t>
            </a:r>
            <a:endParaRPr lang="en-US" sz="1575" dirty="0"/>
          </a:p>
        </p:txBody>
      </p:sp>
      <p:sp>
        <p:nvSpPr>
          <p:cNvPr id="14" name="Text 12"/>
          <p:cNvSpPr/>
          <p:nvPr/>
        </p:nvSpPr>
        <p:spPr>
          <a:xfrm>
            <a:off x="9267825" y="4026059"/>
            <a:ext cx="8664893" cy="387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C05A32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Terminador </a:t>
            </a:r>
            <a:pPr algn="l" indent="0" marL="0">
              <a:buNone/>
            </a:pPr>
            <a:r>
              <a:rPr lang="en-US" sz="1650" dirty="0">
                <a:solidFill>
                  <a:srgbClr val="948D7D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· engorde final</a:t>
            </a:r>
            <a:endParaRPr lang="en-US" sz="2250" dirty="0"/>
          </a:p>
        </p:txBody>
      </p:sp>
      <p:sp>
        <p:nvSpPr>
          <p:cNvPr id="15" name="Shape 13"/>
          <p:cNvSpPr/>
          <p:nvPr/>
        </p:nvSpPr>
        <p:spPr>
          <a:xfrm>
            <a:off x="9267825" y="4508659"/>
            <a:ext cx="2536825" cy="1169987"/>
          </a:xfrm>
          <a:prstGeom prst="roundRect">
            <a:avLst>
              <a:gd name="adj" fmla="val 11398"/>
            </a:avLst>
          </a:prstGeom>
          <a:solidFill>
            <a:srgbClr val="FFFDF7"/>
          </a:solidFill>
          <a:ln w="8731">
            <a:solidFill>
              <a:srgbClr val="E4DAC6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381093" y="4726940"/>
            <a:ext cx="2310289" cy="5445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3300" b="1" dirty="0">
                <a:solidFill>
                  <a:srgbClr val="3C6130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71</a:t>
            </a:r>
            <a:endParaRPr lang="en-US" sz="3300" dirty="0"/>
          </a:p>
        </p:txBody>
      </p:sp>
      <p:sp>
        <p:nvSpPr>
          <p:cNvPr id="17" name="Text 15"/>
          <p:cNvSpPr/>
          <p:nvPr/>
        </p:nvSpPr>
        <p:spPr>
          <a:xfrm>
            <a:off x="9381093" y="5233353"/>
            <a:ext cx="2310289" cy="2651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575" dirty="0">
                <a:solidFill>
                  <a:srgbClr val="948D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Maíz</a:t>
            </a:r>
            <a:endParaRPr lang="en-US" sz="1575" dirty="0"/>
          </a:p>
        </p:txBody>
      </p:sp>
      <p:sp>
        <p:nvSpPr>
          <p:cNvPr id="18" name="Shape 16"/>
          <p:cNvSpPr/>
          <p:nvPr/>
        </p:nvSpPr>
        <p:spPr>
          <a:xfrm>
            <a:off x="11938000" y="4508659"/>
            <a:ext cx="2536825" cy="1169987"/>
          </a:xfrm>
          <a:prstGeom prst="roundRect">
            <a:avLst>
              <a:gd name="adj" fmla="val 11398"/>
            </a:avLst>
          </a:prstGeom>
          <a:solidFill>
            <a:srgbClr val="FFFDF7"/>
          </a:solidFill>
          <a:ln w="8731">
            <a:solidFill>
              <a:srgbClr val="E4DAC6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2051268" y="4726940"/>
            <a:ext cx="2310289" cy="5445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3300" b="1" dirty="0">
                <a:solidFill>
                  <a:srgbClr val="3C6130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27</a:t>
            </a:r>
            <a:endParaRPr lang="en-US" sz="3300" dirty="0"/>
          </a:p>
        </p:txBody>
      </p:sp>
      <p:sp>
        <p:nvSpPr>
          <p:cNvPr id="20" name="Text 18"/>
          <p:cNvSpPr/>
          <p:nvPr/>
        </p:nvSpPr>
        <p:spPr>
          <a:xfrm>
            <a:off x="12051268" y="5233353"/>
            <a:ext cx="2310289" cy="2651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575" dirty="0">
                <a:solidFill>
                  <a:srgbClr val="948D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Soja</a:t>
            </a:r>
            <a:endParaRPr lang="en-US" sz="1575" dirty="0"/>
          </a:p>
        </p:txBody>
      </p:sp>
      <p:sp>
        <p:nvSpPr>
          <p:cNvPr id="21" name="Shape 19"/>
          <p:cNvSpPr/>
          <p:nvPr/>
        </p:nvSpPr>
        <p:spPr>
          <a:xfrm>
            <a:off x="14608175" y="4508659"/>
            <a:ext cx="2536825" cy="1169987"/>
          </a:xfrm>
          <a:prstGeom prst="roundRect">
            <a:avLst>
              <a:gd name="adj" fmla="val 11398"/>
            </a:avLst>
          </a:prstGeom>
          <a:solidFill>
            <a:srgbClr val="FFFDF7"/>
          </a:solidFill>
          <a:ln w="8731">
            <a:solidFill>
              <a:srgbClr val="E4DAC6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4721444" y="4726940"/>
            <a:ext cx="2310289" cy="5445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3300" b="1" dirty="0">
                <a:solidFill>
                  <a:srgbClr val="3C6130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2</a:t>
            </a:r>
            <a:endParaRPr lang="en-US" sz="3300" dirty="0"/>
          </a:p>
        </p:txBody>
      </p:sp>
      <p:sp>
        <p:nvSpPr>
          <p:cNvPr id="23" name="Text 21"/>
          <p:cNvSpPr/>
          <p:nvPr/>
        </p:nvSpPr>
        <p:spPr>
          <a:xfrm>
            <a:off x="14721444" y="5233353"/>
            <a:ext cx="2310289" cy="2651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575" dirty="0">
                <a:solidFill>
                  <a:srgbClr val="948D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</a:t>
            </a:r>
            <a:endParaRPr lang="en-US" sz="1575" dirty="0"/>
          </a:p>
        </p:txBody>
      </p:sp>
      <p:sp>
        <p:nvSpPr>
          <p:cNvPr id="24" name="Shape 22"/>
          <p:cNvSpPr/>
          <p:nvPr/>
        </p:nvSpPr>
        <p:spPr>
          <a:xfrm>
            <a:off x="1143000" y="5926296"/>
            <a:ext cx="16002000" cy="1127125"/>
          </a:xfrm>
          <a:prstGeom prst="roundRect">
            <a:avLst>
              <a:gd name="adj" fmla="val 11831"/>
            </a:avLst>
          </a:prstGeom>
          <a:solidFill>
            <a:srgbClr val="FBF3DF"/>
          </a:solidFill>
          <a:ln/>
        </p:spPr>
      </p:sp>
      <p:sp>
        <p:nvSpPr>
          <p:cNvPr id="25" name="Shape 23"/>
          <p:cNvSpPr/>
          <p:nvPr/>
        </p:nvSpPr>
        <p:spPr>
          <a:xfrm>
            <a:off x="1143000" y="7044690"/>
            <a:ext cx="16002000" cy="9525"/>
          </a:xfrm>
          <a:prstGeom prst="rect">
            <a:avLst/>
          </a:prstGeom>
          <a:solidFill>
            <a:srgbClr val="E7CF94"/>
          </a:solidFill>
          <a:ln/>
        </p:spPr>
      </p:sp>
      <p:sp>
        <p:nvSpPr>
          <p:cNvPr id="26" name="Shape 24"/>
          <p:cNvSpPr/>
          <p:nvPr/>
        </p:nvSpPr>
        <p:spPr>
          <a:xfrm>
            <a:off x="1143000" y="5926296"/>
            <a:ext cx="16002000" cy="9525"/>
          </a:xfrm>
          <a:prstGeom prst="rect">
            <a:avLst/>
          </a:prstGeom>
          <a:solidFill>
            <a:srgbClr val="E7CF94"/>
          </a:solidFill>
          <a:ln/>
        </p:spPr>
      </p:sp>
      <p:sp>
        <p:nvSpPr>
          <p:cNvPr id="27" name="Shape 25"/>
          <p:cNvSpPr/>
          <p:nvPr/>
        </p:nvSpPr>
        <p:spPr>
          <a:xfrm>
            <a:off x="1143000" y="5926296"/>
            <a:ext cx="69850" cy="1127125"/>
          </a:xfrm>
          <a:prstGeom prst="rect">
            <a:avLst/>
          </a:prstGeom>
          <a:solidFill>
            <a:srgbClr val="C1903A"/>
          </a:solidFill>
          <a:ln/>
        </p:spPr>
      </p:sp>
      <p:sp>
        <p:nvSpPr>
          <p:cNvPr id="28" name="Shape 26"/>
          <p:cNvSpPr/>
          <p:nvPr/>
        </p:nvSpPr>
        <p:spPr>
          <a:xfrm>
            <a:off x="17136269" y="5926296"/>
            <a:ext cx="9525" cy="1127125"/>
          </a:xfrm>
          <a:prstGeom prst="rect">
            <a:avLst/>
          </a:prstGeom>
          <a:solidFill>
            <a:srgbClr val="E7CF94"/>
          </a:solidFill>
          <a:ln/>
        </p:spPr>
      </p:sp>
      <p:sp>
        <p:nvSpPr>
          <p:cNvPr id="29" name="Text 27"/>
          <p:cNvSpPr/>
          <p:nvPr/>
        </p:nvSpPr>
        <p:spPr>
          <a:xfrm>
            <a:off x="1498600" y="6144577"/>
            <a:ext cx="15812476" cy="728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1875" b="1" dirty="0">
                <a:solidFill>
                  <a:srgbClr val="9A6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evaluación: </a:t>
            </a:r>
            <a:pPr algn="l" indent="0" marL="0">
              <a:lnSpc>
                <a:spcPct val="145000"/>
              </a:lnSpc>
              <a:buNone/>
            </a:pPr>
            <a:r>
              <a:rPr lang="en-US" sz="1875" dirty="0">
                <a:solidFill>
                  <a:srgbClr val="5D52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engordamos Cornish puro, la cruza Cornish × criolla pesada y un blanco industrial de testigo. El terminador está en su primera prueba.</a:t>
            </a:r>
            <a:endParaRPr lang="en-US" sz="187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2B4A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38250" y="3796982"/>
            <a:ext cx="17392650" cy="3611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spc="450" kern="0" dirty="0">
                <a:solidFill>
                  <a:srgbClr val="9FCE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CAPÍTULO 1</a:t>
            </a:r>
            <a:endParaRPr lang="en-US" sz="2250" dirty="0"/>
          </a:p>
        </p:txBody>
      </p:sp>
      <p:sp>
        <p:nvSpPr>
          <p:cNvPr id="3" name="Text 1"/>
          <p:cNvSpPr/>
          <p:nvPr/>
        </p:nvSpPr>
        <p:spPr>
          <a:xfrm>
            <a:off x="1238250" y="4348639"/>
            <a:ext cx="12753975" cy="17983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6600" b="1" dirty="0">
                <a:solidFill>
                  <a:srgbClr val="FFFFFF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La triple dependencia y nuestra propuesta</a:t>
            </a:r>
            <a:endParaRPr lang="en-US" sz="6600" dirty="0"/>
          </a:p>
        </p:txBody>
      </p:sp>
      <p:sp>
        <p:nvSpPr>
          <p:cNvPr id="4" name="Shape 2"/>
          <p:cNvSpPr/>
          <p:nvPr/>
        </p:nvSpPr>
        <p:spPr>
          <a:xfrm>
            <a:off x="1238250" y="6413659"/>
            <a:ext cx="1143000" cy="76200"/>
          </a:xfrm>
          <a:prstGeom prst="roundRect">
            <a:avLst>
              <a:gd name="adj" fmla="val 50000"/>
            </a:avLst>
          </a:prstGeom>
          <a:solidFill>
            <a:srgbClr val="C05A32"/>
          </a:solidFill>
          <a:ln/>
        </p:spPr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2327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52400" y="114300"/>
            <a:ext cx="17983200" cy="10058400"/>
          </a:xfrm>
          <a:prstGeom prst="roundRect">
            <a:avLst>
              <a:gd name="adj" fmla="val 758"/>
            </a:avLst>
          </a:prstGeom>
          <a:ln/>
          <a:effectLst>
            <a:outerShdw sx="100000" sy="100000" kx="0" ky="0" algn="bl" rotWithShape="0" blurRad="666750" dist="228600" dir="5400000">
              <a:srgbClr val="000000">
                <a:alpha val="50000"/>
              </a:srgbClr>
            </a:outerShdw>
          </a:effectLst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-17045" r="-17045" t="0" b="0"/>
          <a:stretch/>
        </p:blipFill>
        <p:spPr>
          <a:xfrm>
            <a:off x="152400" y="114300"/>
            <a:ext cx="17983200" cy="100584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2B4A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38250" y="4257040"/>
            <a:ext cx="17392650" cy="3611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spc="450" kern="0" dirty="0">
                <a:solidFill>
                  <a:srgbClr val="9FCE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CAPÍTULO 9</a:t>
            </a:r>
            <a:endParaRPr lang="en-US" sz="2250" dirty="0"/>
          </a:p>
        </p:txBody>
      </p:sp>
      <p:sp>
        <p:nvSpPr>
          <p:cNvPr id="3" name="Text 1"/>
          <p:cNvSpPr/>
          <p:nvPr/>
        </p:nvSpPr>
        <p:spPr>
          <a:xfrm>
            <a:off x="1238250" y="4808696"/>
            <a:ext cx="17392650" cy="8782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6300" b="1" dirty="0">
                <a:solidFill>
                  <a:srgbClr val="FFFFFF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Aprendizajes y lo que sigue</a:t>
            </a:r>
            <a:endParaRPr lang="en-US" sz="6300" dirty="0"/>
          </a:p>
        </p:txBody>
      </p:sp>
      <p:sp>
        <p:nvSpPr>
          <p:cNvPr id="4" name="Shape 2"/>
          <p:cNvSpPr/>
          <p:nvPr/>
        </p:nvSpPr>
        <p:spPr>
          <a:xfrm>
            <a:off x="1238250" y="5953601"/>
            <a:ext cx="1143000" cy="76200"/>
          </a:xfrm>
          <a:prstGeom prst="roundRect">
            <a:avLst>
              <a:gd name="adj" fmla="val 50000"/>
            </a:avLst>
          </a:prstGeom>
          <a:solidFill>
            <a:srgbClr val="C05A32"/>
          </a:solidFill>
          <a:ln/>
        </p:spPr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A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3073082"/>
            <a:ext cx="17602200" cy="6248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200" b="1" dirty="0">
                <a:solidFill>
                  <a:srgbClr val="3C6130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Lo que aprendimos a campo</a:t>
            </a:r>
            <a:endParaRPr lang="en-US" sz="4200" dirty="0"/>
          </a:p>
        </p:txBody>
      </p:sp>
      <p:sp>
        <p:nvSpPr>
          <p:cNvPr id="3" name="Shape 1"/>
          <p:cNvSpPr/>
          <p:nvPr/>
        </p:nvSpPr>
        <p:spPr>
          <a:xfrm>
            <a:off x="1143000" y="3964623"/>
            <a:ext cx="7877175" cy="2673668"/>
          </a:xfrm>
          <a:prstGeom prst="roundRect">
            <a:avLst>
              <a:gd name="adj" fmla="val 6413"/>
            </a:avLst>
          </a:prstGeom>
          <a:solidFill>
            <a:srgbClr val="FFFDF7"/>
          </a:solidFill>
          <a:ln w="8731">
            <a:solidFill>
              <a:srgbClr val="E4DAC6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475581" y="4297204"/>
            <a:ext cx="7933213" cy="387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3C6130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Leer al animal</a:t>
            </a:r>
            <a:endParaRPr lang="en-US" sz="2250" dirty="0"/>
          </a:p>
        </p:txBody>
      </p:sp>
      <p:sp>
        <p:nvSpPr>
          <p:cNvPr id="5" name="Text 3"/>
          <p:cNvSpPr/>
          <p:nvPr/>
        </p:nvSpPr>
        <p:spPr>
          <a:xfrm>
            <a:off x="1544161" y="4779804"/>
            <a:ext cx="7219632" cy="15640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marL="160020" indent="-160020">
              <a:lnSpc>
                <a:spcPct val="140000"/>
              </a:lnSpc>
              <a:buSzPct val="100000"/>
              <a:buChar char="•"/>
              <a:tabLst>
                <a:tab pos="160020" algn="l"/>
              </a:tabLst>
            </a:pPr>
            <a:r>
              <a:rPr lang="en-US" sz="1800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Plumas pobres → minerales o azufre.</a:t>
            </a:r>
            <a:endParaRPr lang="en-US" sz="1800" dirty="0"/>
          </a:p>
          <a:p>
            <a:pPr algn="l" marL="160020" indent="-160020">
              <a:lnSpc>
                <a:spcPct val="140000"/>
              </a:lnSpc>
              <a:buSzPct val="100000"/>
              <a:buChar char="•"/>
              <a:tabLst>
                <a:tab pos="160020" algn="l"/>
              </a:tabLst>
            </a:pPr>
            <a:r>
              <a:rPr lang="en-US" sz="1800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Patas débiles, crestas pálidas → calcio y fósforo.</a:t>
            </a:r>
            <a:endParaRPr lang="en-US" sz="1800" dirty="0"/>
          </a:p>
          <a:p>
            <a:pPr algn="l" marL="160020" indent="-160020">
              <a:lnSpc>
                <a:spcPct val="140000"/>
              </a:lnSpc>
              <a:buSzPct val="100000"/>
              <a:buChar char="•"/>
              <a:tabLst>
                <a:tab pos="160020" algn="l"/>
              </a:tabLst>
            </a:pPr>
            <a:r>
              <a:rPr lang="en-US" sz="1800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Cáscara fina, huevos deformes → calcio.</a:t>
            </a:r>
            <a:endParaRPr lang="en-US" sz="1800" dirty="0"/>
          </a:p>
          <a:p>
            <a:pPr algn="l" marL="160020" indent="-160020">
              <a:lnSpc>
                <a:spcPct val="140000"/>
              </a:lnSpc>
              <a:buSzPct val="100000"/>
              <a:buChar char="•"/>
              <a:tabLst>
                <a:tab pos="160020" algn="l"/>
              </a:tabLst>
            </a:pPr>
            <a:r>
              <a:rPr lang="en-US" sz="1800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Cae la postura → energía, proteína, calcio o luz.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9267825" y="3964623"/>
            <a:ext cx="7877175" cy="2673668"/>
          </a:xfrm>
          <a:prstGeom prst="roundRect">
            <a:avLst>
              <a:gd name="adj" fmla="val 6413"/>
            </a:avLst>
          </a:prstGeom>
          <a:solidFill>
            <a:srgbClr val="FFFDF7"/>
          </a:solidFill>
          <a:ln w="8731">
            <a:solidFill>
              <a:srgbClr val="E4DAC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600406" y="4297204"/>
            <a:ext cx="7933213" cy="387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3C6130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Lo que corregimos</a:t>
            </a:r>
            <a:endParaRPr lang="en-US" sz="2250" dirty="0"/>
          </a:p>
        </p:txBody>
      </p:sp>
      <p:sp>
        <p:nvSpPr>
          <p:cNvPr id="8" name="Text 6"/>
          <p:cNvSpPr/>
          <p:nvPr/>
        </p:nvSpPr>
        <p:spPr>
          <a:xfrm>
            <a:off x="9668986" y="4779804"/>
            <a:ext cx="7219632" cy="116347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marL="160020" indent="-160020">
              <a:lnSpc>
                <a:spcPct val="140000"/>
              </a:lnSpc>
              <a:buSzPct val="100000"/>
              <a:buChar char="•"/>
              <a:tabLst>
                <a:tab pos="160020" algn="l"/>
              </a:tabLst>
            </a:pPr>
            <a:r>
              <a:rPr lang="en-US" sz="1800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Más ceniza de hueso en la sal mineralizada.</a:t>
            </a:r>
            <a:endParaRPr lang="en-US" sz="1800" dirty="0"/>
          </a:p>
          <a:p>
            <a:pPr algn="l" marL="160020" indent="-160020">
              <a:lnSpc>
                <a:spcPct val="140000"/>
              </a:lnSpc>
              <a:buSzPct val="100000"/>
              <a:buChar char="•"/>
              <a:tabLst>
                <a:tab pos="160020" algn="l"/>
              </a:tabLst>
            </a:pPr>
            <a:r>
              <a:rPr lang="en-US" sz="1800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Más sal en el balanceado: 3 % iniciador, 4 % ponedora.</a:t>
            </a:r>
            <a:endParaRPr lang="en-US" sz="1800" dirty="0"/>
          </a:p>
          <a:p>
            <a:pPr algn="l" marL="160020" indent="-160020">
              <a:lnSpc>
                <a:spcPct val="140000"/>
              </a:lnSpc>
              <a:buSzPct val="100000"/>
              <a:buChar char="•"/>
              <a:tabLst>
                <a:tab pos="160020" algn="l"/>
              </a:tabLst>
            </a:pPr>
            <a:r>
              <a:rPr lang="en-US" sz="1800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Suplemento de luz en invierno para la postura.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143000" y="6943090"/>
            <a:ext cx="17602200" cy="30876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75" i="1" dirty="0">
                <a:solidFill>
                  <a:srgbClr val="948D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Sigue pendiente: cerrar el terminador por genética y sistematizar costos y rendimiento con las comunidades.</a:t>
            </a:r>
            <a:endParaRPr lang="en-US" sz="1875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2327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52400" y="114300"/>
            <a:ext cx="17983200" cy="10058400"/>
          </a:xfrm>
          <a:prstGeom prst="roundRect">
            <a:avLst>
              <a:gd name="adj" fmla="val 758"/>
            </a:avLst>
          </a:prstGeom>
          <a:ln/>
          <a:effectLst>
            <a:outerShdw sx="100000" sy="100000" kx="0" ky="0" algn="bl" rotWithShape="0" blurRad="666750" dist="228600" dir="5400000">
              <a:srgbClr val="000000">
                <a:alpha val="50000"/>
              </a:srgbClr>
            </a:outerShdw>
          </a:effectLst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-61643" r="-61643" t="0" b="0"/>
          <a:stretch/>
        </p:blipFill>
        <p:spPr>
          <a:xfrm>
            <a:off x="152400" y="114300"/>
            <a:ext cx="17983200" cy="100584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2327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52400" y="114300"/>
            <a:ext cx="17983200" cy="10058400"/>
          </a:xfrm>
          <a:prstGeom prst="roundRect">
            <a:avLst>
              <a:gd name="adj" fmla="val 758"/>
            </a:avLst>
          </a:prstGeom>
          <a:ln/>
          <a:effectLst>
            <a:outerShdw sx="100000" sy="100000" kx="0" ky="0" algn="bl" rotWithShape="0" blurRad="666750" dist="228600" dir="5400000">
              <a:srgbClr val="000000">
                <a:alpha val="50000"/>
              </a:srgbClr>
            </a:outerShdw>
          </a:effectLst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-2246" r="-2246" t="0" b="0"/>
          <a:stretch/>
        </p:blipFill>
        <p:spPr>
          <a:xfrm>
            <a:off x="152400" y="114300"/>
            <a:ext cx="17983200" cy="100584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A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2540794"/>
            <a:ext cx="17602200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360" kern="0" dirty="0">
                <a:solidFill>
                  <a:srgbClr val="C05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REFERENCIA RÁPIDA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43000" y="2878931"/>
            <a:ext cx="17602200" cy="60388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050" b="1" dirty="0">
                <a:solidFill>
                  <a:srgbClr val="3C6130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Fichas de fórmulas </a:t>
            </a:r>
            <a:pPr algn="l" indent="0" marL="0">
              <a:lnSpc>
                <a:spcPct val="110000"/>
              </a:lnSpc>
              <a:buNone/>
            </a:pPr>
            <a:r>
              <a:rPr lang="en-US" sz="1950" dirty="0">
                <a:solidFill>
                  <a:srgbClr val="948D7D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· por 100 kg</a:t>
            </a:r>
            <a:endParaRPr lang="en-US" sz="4050" dirty="0"/>
          </a:p>
        </p:txBody>
      </p:sp>
      <p:sp>
        <p:nvSpPr>
          <p:cNvPr id="4" name="Shape 2"/>
          <p:cNvSpPr/>
          <p:nvPr/>
        </p:nvSpPr>
        <p:spPr>
          <a:xfrm>
            <a:off x="1143000" y="3730466"/>
            <a:ext cx="16002000" cy="3467894"/>
          </a:xfrm>
          <a:prstGeom prst="roundRect">
            <a:avLst>
              <a:gd name="adj" fmla="val 4395"/>
            </a:avLst>
          </a:prstGeom>
          <a:ln w="8731">
            <a:solidFill>
              <a:srgbClr val="E4DAC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151731" y="3739197"/>
            <a:ext cx="4782979" cy="704056"/>
          </a:xfrm>
          <a:prstGeom prst="rect">
            <a:avLst/>
          </a:prstGeom>
          <a:solidFill>
            <a:srgbClr val="3C6130"/>
          </a:solidFill>
          <a:ln/>
        </p:spPr>
      </p:sp>
      <p:sp>
        <p:nvSpPr>
          <p:cNvPr id="6" name="Text 4"/>
          <p:cNvSpPr/>
          <p:nvPr/>
        </p:nvSpPr>
        <p:spPr>
          <a:xfrm>
            <a:off x="1418431" y="3929697"/>
            <a:ext cx="4393068" cy="3611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Categoría</a:t>
            </a:r>
            <a:endParaRPr lang="en-US" sz="2100" dirty="0"/>
          </a:p>
        </p:txBody>
      </p:sp>
      <p:sp>
        <p:nvSpPr>
          <p:cNvPr id="7" name="Shape 5"/>
          <p:cNvSpPr/>
          <p:nvPr/>
        </p:nvSpPr>
        <p:spPr>
          <a:xfrm>
            <a:off x="5934710" y="3739197"/>
            <a:ext cx="2485708" cy="704056"/>
          </a:xfrm>
          <a:prstGeom prst="rect">
            <a:avLst/>
          </a:prstGeom>
          <a:solidFill>
            <a:srgbClr val="3C6130"/>
          </a:solidFill>
          <a:ln/>
        </p:spPr>
      </p:sp>
      <p:sp>
        <p:nvSpPr>
          <p:cNvPr id="8" name="Text 6"/>
          <p:cNvSpPr/>
          <p:nvPr/>
        </p:nvSpPr>
        <p:spPr>
          <a:xfrm>
            <a:off x="6125210" y="3929697"/>
            <a:ext cx="2028508" cy="3611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r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Maíz</a:t>
            </a:r>
            <a:endParaRPr lang="en-US" sz="2100" dirty="0"/>
          </a:p>
        </p:txBody>
      </p:sp>
      <p:sp>
        <p:nvSpPr>
          <p:cNvPr id="9" name="Shape 7"/>
          <p:cNvSpPr/>
          <p:nvPr/>
        </p:nvSpPr>
        <p:spPr>
          <a:xfrm>
            <a:off x="8420417" y="3739197"/>
            <a:ext cx="4467542" cy="704056"/>
          </a:xfrm>
          <a:prstGeom prst="rect">
            <a:avLst/>
          </a:prstGeom>
          <a:solidFill>
            <a:srgbClr val="3C6130"/>
          </a:solidFill>
          <a:ln/>
        </p:spPr>
      </p:sp>
      <p:sp>
        <p:nvSpPr>
          <p:cNvPr id="10" name="Text 8"/>
          <p:cNvSpPr/>
          <p:nvPr/>
        </p:nvSpPr>
        <p:spPr>
          <a:xfrm>
            <a:off x="8553091" y="3929697"/>
            <a:ext cx="4068169" cy="3611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r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Expeller soja</a:t>
            </a:r>
            <a:endParaRPr lang="en-US" sz="2100" dirty="0"/>
          </a:p>
        </p:txBody>
      </p:sp>
      <p:sp>
        <p:nvSpPr>
          <p:cNvPr id="11" name="Shape 9"/>
          <p:cNvSpPr/>
          <p:nvPr/>
        </p:nvSpPr>
        <p:spPr>
          <a:xfrm>
            <a:off x="12887960" y="3739197"/>
            <a:ext cx="4248309" cy="704056"/>
          </a:xfrm>
          <a:prstGeom prst="rect">
            <a:avLst/>
          </a:prstGeom>
          <a:solidFill>
            <a:srgbClr val="3C6130"/>
          </a:solidFill>
          <a:ln/>
        </p:spPr>
      </p:sp>
      <p:sp>
        <p:nvSpPr>
          <p:cNvPr id="12" name="Text 10"/>
          <p:cNvSpPr/>
          <p:nvPr/>
        </p:nvSpPr>
        <p:spPr>
          <a:xfrm>
            <a:off x="13027211" y="3929697"/>
            <a:ext cx="3842358" cy="3611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r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Sal mineral.</a:t>
            </a:r>
            <a:endParaRPr lang="en-US" sz="2100" dirty="0"/>
          </a:p>
        </p:txBody>
      </p:sp>
      <p:sp>
        <p:nvSpPr>
          <p:cNvPr id="13" name="Shape 11"/>
          <p:cNvSpPr/>
          <p:nvPr/>
        </p:nvSpPr>
        <p:spPr>
          <a:xfrm>
            <a:off x="1151731" y="4443254"/>
            <a:ext cx="15984537" cy="686594"/>
          </a:xfrm>
          <a:prstGeom prst="rect">
            <a:avLst/>
          </a:prstGeom>
          <a:solidFill>
            <a:srgbClr val="FFFDF7"/>
          </a:solidFill>
          <a:ln/>
        </p:spPr>
      </p:sp>
      <p:sp>
        <p:nvSpPr>
          <p:cNvPr id="14" name="Text 12"/>
          <p:cNvSpPr/>
          <p:nvPr/>
        </p:nvSpPr>
        <p:spPr>
          <a:xfrm>
            <a:off x="1418431" y="4633754"/>
            <a:ext cx="4393068" cy="34369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3C6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Iniciador</a:t>
            </a:r>
            <a:endParaRPr lang="en-US" sz="2100" dirty="0"/>
          </a:p>
        </p:txBody>
      </p:sp>
      <p:sp>
        <p:nvSpPr>
          <p:cNvPr id="15" name="Text 13"/>
          <p:cNvSpPr/>
          <p:nvPr/>
        </p:nvSpPr>
        <p:spPr>
          <a:xfrm>
            <a:off x="6125210" y="4633754"/>
            <a:ext cx="2028508" cy="34369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r" indent="0" marL="0">
              <a:buNone/>
            </a:pPr>
            <a:r>
              <a:rPr lang="en-US" sz="2100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60 kg</a:t>
            </a:r>
            <a:endParaRPr lang="en-US" sz="2100" dirty="0"/>
          </a:p>
        </p:txBody>
      </p:sp>
      <p:sp>
        <p:nvSpPr>
          <p:cNvPr id="16" name="Text 14"/>
          <p:cNvSpPr/>
          <p:nvPr/>
        </p:nvSpPr>
        <p:spPr>
          <a:xfrm>
            <a:off x="8553091" y="4633754"/>
            <a:ext cx="4068169" cy="34369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r" indent="0" marL="0">
              <a:buNone/>
            </a:pPr>
            <a:r>
              <a:rPr lang="en-US" sz="2100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37 kg</a:t>
            </a:r>
            <a:endParaRPr lang="en-US" sz="2100" dirty="0"/>
          </a:p>
        </p:txBody>
      </p:sp>
      <p:sp>
        <p:nvSpPr>
          <p:cNvPr id="17" name="Text 15"/>
          <p:cNvSpPr/>
          <p:nvPr/>
        </p:nvSpPr>
        <p:spPr>
          <a:xfrm>
            <a:off x="13027211" y="4633754"/>
            <a:ext cx="3842358" cy="34369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r" indent="0" marL="0">
              <a:buNone/>
            </a:pPr>
            <a:r>
              <a:rPr lang="en-US" sz="2100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kg</a:t>
            </a:r>
            <a:endParaRPr lang="en-US" sz="2100" dirty="0"/>
          </a:p>
        </p:txBody>
      </p:sp>
      <p:sp>
        <p:nvSpPr>
          <p:cNvPr id="18" name="Shape 16"/>
          <p:cNvSpPr/>
          <p:nvPr/>
        </p:nvSpPr>
        <p:spPr>
          <a:xfrm>
            <a:off x="1151731" y="5129847"/>
            <a:ext cx="15984537" cy="686594"/>
          </a:xfrm>
          <a:prstGeom prst="rect">
            <a:avLst/>
          </a:prstGeom>
          <a:solidFill>
            <a:srgbClr val="F5EFE1"/>
          </a:solidFill>
          <a:ln/>
        </p:spPr>
      </p:sp>
      <p:sp>
        <p:nvSpPr>
          <p:cNvPr id="19" name="Text 17"/>
          <p:cNvSpPr/>
          <p:nvPr/>
        </p:nvSpPr>
        <p:spPr>
          <a:xfrm>
            <a:off x="1418431" y="5320347"/>
            <a:ext cx="4393068" cy="34369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3C6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Terminador</a:t>
            </a:r>
            <a:endParaRPr lang="en-US" sz="2100" dirty="0"/>
          </a:p>
        </p:txBody>
      </p:sp>
      <p:sp>
        <p:nvSpPr>
          <p:cNvPr id="20" name="Text 18"/>
          <p:cNvSpPr/>
          <p:nvPr/>
        </p:nvSpPr>
        <p:spPr>
          <a:xfrm>
            <a:off x="6125210" y="5320347"/>
            <a:ext cx="2028508" cy="34369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r" indent="0" marL="0">
              <a:buNone/>
            </a:pPr>
            <a:r>
              <a:rPr lang="en-US" sz="2100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71 kg</a:t>
            </a:r>
            <a:endParaRPr lang="en-US" sz="2100" dirty="0"/>
          </a:p>
        </p:txBody>
      </p:sp>
      <p:sp>
        <p:nvSpPr>
          <p:cNvPr id="21" name="Text 19"/>
          <p:cNvSpPr/>
          <p:nvPr/>
        </p:nvSpPr>
        <p:spPr>
          <a:xfrm>
            <a:off x="8553091" y="5320347"/>
            <a:ext cx="4068169" cy="34369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r" indent="0" marL="0">
              <a:buNone/>
            </a:pPr>
            <a:r>
              <a:rPr lang="en-US" sz="2100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27 kg</a:t>
            </a:r>
            <a:endParaRPr lang="en-US" sz="2100" dirty="0"/>
          </a:p>
        </p:txBody>
      </p:sp>
      <p:sp>
        <p:nvSpPr>
          <p:cNvPr id="22" name="Text 20"/>
          <p:cNvSpPr/>
          <p:nvPr/>
        </p:nvSpPr>
        <p:spPr>
          <a:xfrm>
            <a:off x="13027211" y="5320347"/>
            <a:ext cx="3842358" cy="34369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r" indent="0" marL="0">
              <a:buNone/>
            </a:pPr>
            <a:r>
              <a:rPr lang="en-US" sz="2100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kg</a:t>
            </a:r>
            <a:endParaRPr lang="en-US" sz="2100" dirty="0"/>
          </a:p>
        </p:txBody>
      </p:sp>
      <p:sp>
        <p:nvSpPr>
          <p:cNvPr id="23" name="Shape 21"/>
          <p:cNvSpPr/>
          <p:nvPr/>
        </p:nvSpPr>
        <p:spPr>
          <a:xfrm>
            <a:off x="1151731" y="5816441"/>
            <a:ext cx="15984537" cy="686594"/>
          </a:xfrm>
          <a:prstGeom prst="rect">
            <a:avLst/>
          </a:prstGeom>
          <a:solidFill>
            <a:srgbClr val="FFFDF7"/>
          </a:solidFill>
          <a:ln/>
        </p:spPr>
      </p:sp>
      <p:sp>
        <p:nvSpPr>
          <p:cNvPr id="24" name="Text 22"/>
          <p:cNvSpPr/>
          <p:nvPr/>
        </p:nvSpPr>
        <p:spPr>
          <a:xfrm>
            <a:off x="1418431" y="6006941"/>
            <a:ext cx="4393068" cy="34369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3C6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Ponedora</a:t>
            </a:r>
            <a:endParaRPr lang="en-US" sz="2100" dirty="0"/>
          </a:p>
        </p:txBody>
      </p:sp>
      <p:sp>
        <p:nvSpPr>
          <p:cNvPr id="25" name="Text 23"/>
          <p:cNvSpPr/>
          <p:nvPr/>
        </p:nvSpPr>
        <p:spPr>
          <a:xfrm>
            <a:off x="6125210" y="6006941"/>
            <a:ext cx="2028508" cy="34369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r" indent="0" marL="0">
              <a:buNone/>
            </a:pPr>
            <a:r>
              <a:rPr lang="en-US" sz="2100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70 kg</a:t>
            </a:r>
            <a:endParaRPr lang="en-US" sz="2100" dirty="0"/>
          </a:p>
        </p:txBody>
      </p:sp>
      <p:sp>
        <p:nvSpPr>
          <p:cNvPr id="26" name="Text 24"/>
          <p:cNvSpPr/>
          <p:nvPr/>
        </p:nvSpPr>
        <p:spPr>
          <a:xfrm>
            <a:off x="8553091" y="6006941"/>
            <a:ext cx="4068169" cy="34369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r" indent="0" marL="0">
              <a:buNone/>
            </a:pPr>
            <a:r>
              <a:rPr lang="en-US" sz="2100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26 kg</a:t>
            </a:r>
            <a:endParaRPr lang="en-US" sz="2100" dirty="0"/>
          </a:p>
        </p:txBody>
      </p:sp>
      <p:sp>
        <p:nvSpPr>
          <p:cNvPr id="27" name="Text 25"/>
          <p:cNvSpPr/>
          <p:nvPr/>
        </p:nvSpPr>
        <p:spPr>
          <a:xfrm>
            <a:off x="13027211" y="6006941"/>
            <a:ext cx="3842358" cy="34369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r" indent="0" marL="0">
              <a:buNone/>
            </a:pPr>
            <a:r>
              <a:rPr lang="en-US" sz="2100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kg</a:t>
            </a:r>
            <a:endParaRPr lang="en-US" sz="2100" dirty="0"/>
          </a:p>
        </p:txBody>
      </p:sp>
      <p:sp>
        <p:nvSpPr>
          <p:cNvPr id="28" name="Shape 26"/>
          <p:cNvSpPr/>
          <p:nvPr/>
        </p:nvSpPr>
        <p:spPr>
          <a:xfrm>
            <a:off x="1151731" y="6503035"/>
            <a:ext cx="15984537" cy="686594"/>
          </a:xfrm>
          <a:prstGeom prst="rect">
            <a:avLst/>
          </a:prstGeom>
          <a:solidFill>
            <a:srgbClr val="F5EFE1"/>
          </a:solidFill>
          <a:ln/>
        </p:spPr>
      </p:sp>
      <p:sp>
        <p:nvSpPr>
          <p:cNvPr id="29" name="Text 27"/>
          <p:cNvSpPr/>
          <p:nvPr/>
        </p:nvSpPr>
        <p:spPr>
          <a:xfrm>
            <a:off x="1418431" y="6693535"/>
            <a:ext cx="4393068" cy="34369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3C6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Reproductora</a:t>
            </a:r>
            <a:endParaRPr lang="en-US" sz="2100" dirty="0"/>
          </a:p>
        </p:txBody>
      </p:sp>
      <p:sp>
        <p:nvSpPr>
          <p:cNvPr id="30" name="Text 28"/>
          <p:cNvSpPr/>
          <p:nvPr/>
        </p:nvSpPr>
        <p:spPr>
          <a:xfrm>
            <a:off x="6125210" y="6693535"/>
            <a:ext cx="2028508" cy="34369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r" indent="0" marL="0">
              <a:buNone/>
            </a:pPr>
            <a:r>
              <a:rPr lang="en-US" sz="2100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70 kg</a:t>
            </a:r>
            <a:endParaRPr lang="en-US" sz="2100" dirty="0"/>
          </a:p>
        </p:txBody>
      </p:sp>
      <p:sp>
        <p:nvSpPr>
          <p:cNvPr id="31" name="Text 29"/>
          <p:cNvSpPr/>
          <p:nvPr/>
        </p:nvSpPr>
        <p:spPr>
          <a:xfrm>
            <a:off x="8553091" y="6693535"/>
            <a:ext cx="4068169" cy="34369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r" indent="0" marL="0">
              <a:buNone/>
            </a:pPr>
            <a:r>
              <a:rPr lang="en-US" sz="2100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26 kg</a:t>
            </a:r>
            <a:endParaRPr lang="en-US" sz="2100" dirty="0"/>
          </a:p>
        </p:txBody>
      </p:sp>
      <p:sp>
        <p:nvSpPr>
          <p:cNvPr id="32" name="Text 30"/>
          <p:cNvSpPr/>
          <p:nvPr/>
        </p:nvSpPr>
        <p:spPr>
          <a:xfrm>
            <a:off x="13027211" y="6693535"/>
            <a:ext cx="3842358" cy="34369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r" indent="0" marL="0">
              <a:buNone/>
            </a:pPr>
            <a:r>
              <a:rPr lang="en-US" sz="2100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kg</a:t>
            </a:r>
            <a:endParaRPr lang="en-US" sz="2100" dirty="0"/>
          </a:p>
        </p:txBody>
      </p:sp>
      <p:sp>
        <p:nvSpPr>
          <p:cNvPr id="33" name="Text 31"/>
          <p:cNvSpPr/>
          <p:nvPr/>
        </p:nvSpPr>
        <p:spPr>
          <a:xfrm>
            <a:off x="1143000" y="7484110"/>
            <a:ext cx="17602200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948D7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 mineralizada (por 9 kg): 6 ceniza de hueso · 1,5 sal común · 1,5 ceniza de madera · 45 g azufre.</a:t>
            </a:r>
            <a:endParaRPr lang="en-US" sz="18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2B4A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alphaModFix amt="22000"/>
          </a:blip>
          <a:srcRect l="0" r="0" t="12500" b="12500"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238250" y="2710815"/>
            <a:ext cx="1143000" cy="1143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238250" y="4139565"/>
            <a:ext cx="12753975" cy="1504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5250" b="1" dirty="0">
                <a:solidFill>
                  <a:srgbClr val="FFFFFF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Recuperar la soberanía alimentaria y tecnológica</a:t>
            </a:r>
            <a:endParaRPr lang="en-US" sz="5250" dirty="0"/>
          </a:p>
        </p:txBody>
      </p:sp>
      <p:sp>
        <p:nvSpPr>
          <p:cNvPr id="5" name="Text 1"/>
          <p:cNvSpPr/>
          <p:nvPr/>
        </p:nvSpPr>
        <p:spPr>
          <a:xfrm>
            <a:off x="1238250" y="5892165"/>
            <a:ext cx="10791825" cy="8915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2400" dirty="0">
                <a:solidFill>
                  <a:srgbClr val="FFFFFF">
                    <a:alpha val="9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Bajar los costos, bajar la dependencia y producir alimentos sanos para nuestros pueblos.</a:t>
            </a:r>
            <a:endParaRPr lang="en-US" sz="2400" dirty="0"/>
          </a:p>
        </p:txBody>
      </p:sp>
      <p:sp>
        <p:nvSpPr>
          <p:cNvPr id="6" name="Shape 2"/>
          <p:cNvSpPr/>
          <p:nvPr/>
        </p:nvSpPr>
        <p:spPr>
          <a:xfrm>
            <a:off x="1238250" y="7088505"/>
            <a:ext cx="2248694" cy="487680"/>
          </a:xfrm>
          <a:prstGeom prst="roundRect">
            <a:avLst>
              <a:gd name="adj" fmla="val 50000"/>
            </a:avLst>
          </a:prstGeom>
          <a:ln w="8731">
            <a:solidFill>
              <a:srgbClr val="9FCE5F">
                <a:alpha val="50000"/>
              </a:srgbClr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1456531" y="7192486"/>
            <a:ext cx="1888331" cy="3178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75" dirty="0">
                <a:solidFill>
                  <a:srgbClr val="CFE0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CTO Traslasierra</a:t>
            </a:r>
            <a:endParaRPr lang="en-US" sz="1875" dirty="0"/>
          </a:p>
        </p:txBody>
      </p:sp>
      <p:sp>
        <p:nvSpPr>
          <p:cNvPr id="8" name="Shape 4"/>
          <p:cNvSpPr/>
          <p:nvPr/>
        </p:nvSpPr>
        <p:spPr>
          <a:xfrm>
            <a:off x="3639344" y="7088505"/>
            <a:ext cx="1778953" cy="487680"/>
          </a:xfrm>
          <a:prstGeom prst="roundRect">
            <a:avLst>
              <a:gd name="adj" fmla="val 50000"/>
            </a:avLst>
          </a:prstGeom>
          <a:ln w="8731">
            <a:solidFill>
              <a:srgbClr val="9FCE5F">
                <a:alpha val="50000"/>
              </a:srgbClr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3857625" y="7192486"/>
            <a:ext cx="1418590" cy="3178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75" dirty="0">
                <a:solidFill>
                  <a:srgbClr val="CFE0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🥚 LibreIncu</a:t>
            </a:r>
            <a:endParaRPr lang="en-US" sz="1875" dirty="0"/>
          </a:p>
        </p:txBody>
      </p:sp>
      <p:sp>
        <p:nvSpPr>
          <p:cNvPr id="10" name="Shape 6"/>
          <p:cNvSpPr/>
          <p:nvPr/>
        </p:nvSpPr>
        <p:spPr>
          <a:xfrm>
            <a:off x="5570696" y="7088505"/>
            <a:ext cx="1937385" cy="487680"/>
          </a:xfrm>
          <a:prstGeom prst="roundRect">
            <a:avLst>
              <a:gd name="adj" fmla="val 50000"/>
            </a:avLst>
          </a:prstGeom>
          <a:ln w="8731">
            <a:solidFill>
              <a:srgbClr val="9FCE5F">
                <a:alpha val="50000"/>
              </a:srgbClr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5788977" y="7192486"/>
            <a:ext cx="1577022" cy="3178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75" dirty="0">
                <a:solidFill>
                  <a:srgbClr val="CFE0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🌐 AlterMundi</a:t>
            </a:r>
            <a:endParaRPr lang="en-US" sz="1875" dirty="0"/>
          </a:p>
        </p:txBody>
      </p:sp>
      <p:sp>
        <p:nvSpPr>
          <p:cNvPr id="12" name="Shape 8"/>
          <p:cNvSpPr/>
          <p:nvPr/>
        </p:nvSpPr>
        <p:spPr>
          <a:xfrm>
            <a:off x="7660481" y="7088505"/>
            <a:ext cx="2606040" cy="487680"/>
          </a:xfrm>
          <a:prstGeom prst="roundRect">
            <a:avLst>
              <a:gd name="adj" fmla="val 50000"/>
            </a:avLst>
          </a:prstGeom>
          <a:ln w="8731">
            <a:solidFill>
              <a:srgbClr val="9FCE5F">
                <a:alpha val="50000"/>
              </a:srgbClr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7878763" y="7192486"/>
            <a:ext cx="2247659" cy="3178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75" dirty="0">
                <a:solidFill>
                  <a:srgbClr val="CFE0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UTEP Rama Agraria</a:t>
            </a:r>
            <a:endParaRPr lang="en-US" sz="187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2934970"/>
            <a:ext cx="17602200" cy="6457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350" b="1" dirty="0">
                <a:solidFill>
                  <a:srgbClr val="3C6130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Una triple dependencia del modelo agroindustrial</a:t>
            </a:r>
            <a:endParaRPr lang="en-US" sz="4350" dirty="0"/>
          </a:p>
        </p:txBody>
      </p:sp>
      <p:sp>
        <p:nvSpPr>
          <p:cNvPr id="3" name="Shape 1"/>
          <p:cNvSpPr/>
          <p:nvPr/>
        </p:nvSpPr>
        <p:spPr>
          <a:xfrm>
            <a:off x="1143000" y="3885565"/>
            <a:ext cx="5168900" cy="2225040"/>
          </a:xfrm>
          <a:prstGeom prst="roundRect">
            <a:avLst>
              <a:gd name="adj" fmla="val 7705"/>
            </a:avLst>
          </a:prstGeom>
          <a:solidFill>
            <a:srgbClr val="FFFDF7"/>
          </a:solidFill>
          <a:ln w="8731">
            <a:solidFill>
              <a:srgbClr val="E4DAC6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475581" y="4218146"/>
            <a:ext cx="4954111" cy="387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C05A32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1 · Genética</a:t>
            </a:r>
            <a:endParaRPr lang="en-US" sz="2250" dirty="0"/>
          </a:p>
        </p:txBody>
      </p:sp>
      <p:sp>
        <p:nvSpPr>
          <p:cNvPr id="5" name="Text 3"/>
          <p:cNvSpPr/>
          <p:nvPr/>
        </p:nvSpPr>
        <p:spPr>
          <a:xfrm>
            <a:off x="1475581" y="4700746"/>
            <a:ext cx="4638849" cy="111537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1950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"pollito bebé híbrido" viene del exterior. No tenemos genética propia accesible.</a:t>
            </a:r>
            <a:endParaRPr lang="en-US" sz="1950" dirty="0"/>
          </a:p>
        </p:txBody>
      </p:sp>
      <p:sp>
        <p:nvSpPr>
          <p:cNvPr id="6" name="Shape 4"/>
          <p:cNvSpPr/>
          <p:nvPr/>
        </p:nvSpPr>
        <p:spPr>
          <a:xfrm>
            <a:off x="6559550" y="3885565"/>
            <a:ext cx="5168900" cy="2225040"/>
          </a:xfrm>
          <a:prstGeom prst="roundRect">
            <a:avLst>
              <a:gd name="adj" fmla="val 7705"/>
            </a:avLst>
          </a:prstGeom>
          <a:solidFill>
            <a:srgbClr val="FFFDF7"/>
          </a:solidFill>
          <a:ln w="8731">
            <a:solidFill>
              <a:srgbClr val="E4DAC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92131" y="4218146"/>
            <a:ext cx="4954111" cy="387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C05A32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2 · Alimentaria</a:t>
            </a:r>
            <a:endParaRPr lang="en-US" sz="2250" dirty="0"/>
          </a:p>
        </p:txBody>
      </p:sp>
      <p:sp>
        <p:nvSpPr>
          <p:cNvPr id="8" name="Text 6"/>
          <p:cNvSpPr/>
          <p:nvPr/>
        </p:nvSpPr>
        <p:spPr>
          <a:xfrm>
            <a:off x="6892131" y="4700746"/>
            <a:ext cx="4638850" cy="111537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1950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Núcleos vitamínicos, minerales y antibióticos industriales, más maíz y soja del agronegocio.</a:t>
            </a:r>
            <a:endParaRPr lang="en-US" sz="1950" dirty="0"/>
          </a:p>
        </p:txBody>
      </p:sp>
      <p:sp>
        <p:nvSpPr>
          <p:cNvPr id="9" name="Shape 7"/>
          <p:cNvSpPr/>
          <p:nvPr/>
        </p:nvSpPr>
        <p:spPr>
          <a:xfrm>
            <a:off x="11976100" y="3885565"/>
            <a:ext cx="5168900" cy="2225040"/>
          </a:xfrm>
          <a:prstGeom prst="roundRect">
            <a:avLst>
              <a:gd name="adj" fmla="val 7705"/>
            </a:avLst>
          </a:prstGeom>
          <a:solidFill>
            <a:srgbClr val="FFFDF7"/>
          </a:solidFill>
          <a:ln w="8731">
            <a:solidFill>
              <a:srgbClr val="E4DAC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2308681" y="4218146"/>
            <a:ext cx="4954111" cy="387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C05A32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3 · Tecnológica</a:t>
            </a:r>
            <a:endParaRPr lang="en-US" sz="2250" dirty="0"/>
          </a:p>
        </p:txBody>
      </p:sp>
      <p:sp>
        <p:nvSpPr>
          <p:cNvPr id="11" name="Text 9"/>
          <p:cNvSpPr/>
          <p:nvPr/>
        </p:nvSpPr>
        <p:spPr>
          <a:xfrm>
            <a:off x="12308681" y="4700746"/>
            <a:ext cx="4638849" cy="75628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1950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 incubadoras comerciales son caras o están pensadas para hobbistas.</a:t>
            </a:r>
            <a:endParaRPr lang="en-US" sz="1950" dirty="0"/>
          </a:p>
        </p:txBody>
      </p:sp>
      <p:sp>
        <p:nvSpPr>
          <p:cNvPr id="12" name="Shape 10"/>
          <p:cNvSpPr/>
          <p:nvPr/>
        </p:nvSpPr>
        <p:spPr>
          <a:xfrm>
            <a:off x="1143000" y="6453505"/>
            <a:ext cx="16002000" cy="898525"/>
          </a:xfrm>
          <a:prstGeom prst="roundRect">
            <a:avLst>
              <a:gd name="adj" fmla="val 14841"/>
            </a:avLst>
          </a:prstGeom>
          <a:solidFill>
            <a:srgbClr val="FBF3DF"/>
          </a:solidFill>
          <a:ln/>
        </p:spPr>
      </p:sp>
      <p:sp>
        <p:nvSpPr>
          <p:cNvPr id="13" name="Shape 11"/>
          <p:cNvSpPr/>
          <p:nvPr/>
        </p:nvSpPr>
        <p:spPr>
          <a:xfrm>
            <a:off x="1143000" y="7343299"/>
            <a:ext cx="16002000" cy="9525"/>
          </a:xfrm>
          <a:prstGeom prst="rect">
            <a:avLst/>
          </a:prstGeom>
          <a:solidFill>
            <a:srgbClr val="E7CF94"/>
          </a:solidFill>
          <a:ln/>
        </p:spPr>
      </p:sp>
      <p:sp>
        <p:nvSpPr>
          <p:cNvPr id="14" name="Shape 12"/>
          <p:cNvSpPr/>
          <p:nvPr/>
        </p:nvSpPr>
        <p:spPr>
          <a:xfrm>
            <a:off x="1143000" y="6453505"/>
            <a:ext cx="16002000" cy="9525"/>
          </a:xfrm>
          <a:prstGeom prst="rect">
            <a:avLst/>
          </a:prstGeom>
          <a:solidFill>
            <a:srgbClr val="E7CF94"/>
          </a:solidFill>
          <a:ln/>
        </p:spPr>
      </p:sp>
      <p:sp>
        <p:nvSpPr>
          <p:cNvPr id="15" name="Shape 13"/>
          <p:cNvSpPr/>
          <p:nvPr/>
        </p:nvSpPr>
        <p:spPr>
          <a:xfrm>
            <a:off x="1143000" y="6453505"/>
            <a:ext cx="69850" cy="898525"/>
          </a:xfrm>
          <a:prstGeom prst="rect">
            <a:avLst/>
          </a:prstGeom>
          <a:solidFill>
            <a:srgbClr val="C1903A"/>
          </a:solidFill>
          <a:ln/>
        </p:spPr>
      </p:sp>
      <p:sp>
        <p:nvSpPr>
          <p:cNvPr id="16" name="Shape 14"/>
          <p:cNvSpPr/>
          <p:nvPr/>
        </p:nvSpPr>
        <p:spPr>
          <a:xfrm>
            <a:off x="17136269" y="6453505"/>
            <a:ext cx="9525" cy="898525"/>
          </a:xfrm>
          <a:prstGeom prst="rect">
            <a:avLst/>
          </a:prstGeom>
          <a:solidFill>
            <a:srgbClr val="E7CF94"/>
          </a:solidFill>
          <a:ln/>
        </p:spPr>
      </p:sp>
      <p:sp>
        <p:nvSpPr>
          <p:cNvPr id="17" name="Text 15"/>
          <p:cNvSpPr/>
          <p:nvPr/>
        </p:nvSpPr>
        <p:spPr>
          <a:xfrm>
            <a:off x="1517650" y="6709886"/>
            <a:ext cx="16845201" cy="4238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025" b="1" dirty="0">
                <a:solidFill>
                  <a:srgbClr val="9A6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Esta cartilla trabaja el segundo frente, el del alimento</a:t>
            </a:r>
            <a:pPr algn="l" indent="0" marL="0">
              <a:lnSpc>
                <a:spcPct val="150000"/>
              </a:lnSpc>
              <a:buNone/>
            </a:pPr>
            <a:r>
              <a:rPr lang="en-US" sz="2025" dirty="0">
                <a:solidFill>
                  <a:srgbClr val="5D52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dentro de una respuesta que ataca los tres a la vez.</a:t>
            </a:r>
            <a:endParaRPr lang="en-US" sz="202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2948464"/>
            <a:ext cx="10422493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360" kern="0" dirty="0">
                <a:solidFill>
                  <a:srgbClr val="C05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NUESTRA PROPUESTA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43000" y="3305651"/>
            <a:ext cx="10422493" cy="60388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050" b="1" dirty="0">
                <a:solidFill>
                  <a:srgbClr val="3C6130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Una transición que se sostiene en red</a:t>
            </a:r>
            <a:endParaRPr lang="en-US" sz="4050" dirty="0"/>
          </a:p>
        </p:txBody>
      </p:sp>
      <p:sp>
        <p:nvSpPr>
          <p:cNvPr id="4" name="Text 2"/>
          <p:cNvSpPr/>
          <p:nvPr/>
        </p:nvSpPr>
        <p:spPr>
          <a:xfrm>
            <a:off x="1143000" y="4157186"/>
            <a:ext cx="434181" cy="37369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dirty="0">
                <a:solidFill>
                  <a:srgbClr val="2327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🧬</a:t>
            </a:r>
            <a:endParaRPr lang="en-US" sz="2250" dirty="0"/>
          </a:p>
        </p:txBody>
      </p:sp>
      <p:sp>
        <p:nvSpPr>
          <p:cNvPr id="5" name="Text 3"/>
          <p:cNvSpPr/>
          <p:nvPr/>
        </p:nvSpPr>
        <p:spPr>
          <a:xfrm>
            <a:off x="1672431" y="4157186"/>
            <a:ext cx="9213930" cy="7581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2025" b="1" dirty="0">
                <a:solidFill>
                  <a:srgbClr val="3C6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Genética propia: </a:t>
            </a:r>
            <a:pPr algn="l" indent="0" marL="0">
              <a:lnSpc>
                <a:spcPct val="140000"/>
              </a:lnSpc>
              <a:buNone/>
            </a:pPr>
            <a:r>
              <a:rPr lang="en-US" sz="2025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Ponedora Negra INTA para huevos y un híbrido de carne con criollas pesadas.</a:t>
            </a:r>
            <a:endParaRPr lang="en-US" sz="2025" dirty="0"/>
          </a:p>
        </p:txBody>
      </p:sp>
      <p:sp>
        <p:nvSpPr>
          <p:cNvPr id="6" name="Text 4"/>
          <p:cNvSpPr/>
          <p:nvPr/>
        </p:nvSpPr>
        <p:spPr>
          <a:xfrm>
            <a:off x="1143000" y="5067776"/>
            <a:ext cx="434181" cy="37369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dirty="0">
                <a:solidFill>
                  <a:srgbClr val="2327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🥚</a:t>
            </a:r>
            <a:endParaRPr lang="en-US" sz="2250" dirty="0"/>
          </a:p>
        </p:txBody>
      </p:sp>
      <p:sp>
        <p:nvSpPr>
          <p:cNvPr id="7" name="Text 5"/>
          <p:cNvSpPr/>
          <p:nvPr/>
        </p:nvSpPr>
        <p:spPr>
          <a:xfrm>
            <a:off x="1672431" y="5067776"/>
            <a:ext cx="9324800" cy="3981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2025" b="1" dirty="0">
                <a:solidFill>
                  <a:srgbClr val="3C6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LibreIncu: </a:t>
            </a:r>
            <a:pPr algn="l" indent="0" marL="0">
              <a:lnSpc>
                <a:spcPct val="140000"/>
              </a:lnSpc>
              <a:buNone/>
            </a:pPr>
            <a:r>
              <a:rPr lang="en-US" sz="2025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incubadora de tecnología libre, con 86 % de eclosión a campo.</a:t>
            </a:r>
            <a:endParaRPr lang="en-US" sz="2025" dirty="0"/>
          </a:p>
        </p:txBody>
      </p:sp>
      <p:sp>
        <p:nvSpPr>
          <p:cNvPr id="8" name="Text 6"/>
          <p:cNvSpPr/>
          <p:nvPr/>
        </p:nvSpPr>
        <p:spPr>
          <a:xfrm>
            <a:off x="1143000" y="5618321"/>
            <a:ext cx="434181" cy="37369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dirty="0">
                <a:solidFill>
                  <a:srgbClr val="2327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🌾</a:t>
            </a:r>
            <a:endParaRPr lang="en-US" sz="2250" dirty="0"/>
          </a:p>
        </p:txBody>
      </p:sp>
      <p:sp>
        <p:nvSpPr>
          <p:cNvPr id="9" name="Text 7"/>
          <p:cNvSpPr/>
          <p:nvPr/>
        </p:nvSpPr>
        <p:spPr>
          <a:xfrm>
            <a:off x="1672431" y="5618321"/>
            <a:ext cx="9213930" cy="7581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2025" b="1" dirty="0">
                <a:solidFill>
                  <a:srgbClr val="3C6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Dietas agroecológicas: </a:t>
            </a:r>
            <a:pPr algn="l" indent="0" marL="0">
              <a:lnSpc>
                <a:spcPct val="140000"/>
              </a:lnSpc>
              <a:buNone/>
            </a:pPr>
            <a:r>
              <a:rPr lang="en-US" sz="2025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alimento de elaboración propia, sin núcleo industrial ni antibióticos.</a:t>
            </a:r>
            <a:endParaRPr lang="en-US" sz="2025" dirty="0"/>
          </a:p>
        </p:txBody>
      </p:sp>
      <p:sp>
        <p:nvSpPr>
          <p:cNvPr id="10" name="Text 8"/>
          <p:cNvSpPr/>
          <p:nvPr/>
        </p:nvSpPr>
        <p:spPr>
          <a:xfrm>
            <a:off x="1143000" y="6624161"/>
            <a:ext cx="9759244" cy="752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875" i="1" dirty="0">
                <a:solidFill>
                  <a:srgbClr val="5D53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Producimos localmente lo que podemos —las sales, el probiótico— y compramos lo que todavía no —maíz y soja—.</a:t>
            </a:r>
            <a:endParaRPr lang="en-US" sz="1875" dirty="0"/>
          </a:p>
        </p:txBody>
      </p:sp>
      <p:pic>
        <p:nvPicPr>
          <p:cNvPr id="11" name="Image 0" descr="preencoded.png">    </p:cNvPr>
          <p:cNvPicPr>
            <a:picLocks noChangeAspect="1"/>
          </p:cNvPicPr>
          <p:nvPr/>
        </p:nvPicPr>
        <p:blipFill>
          <a:blip r:embed="rId1"/>
          <a:srcRect l="24395" r="24395" t="0" b="0"/>
          <a:stretch/>
        </p:blipFill>
        <p:spPr>
          <a:xfrm>
            <a:off x="11284744" y="0"/>
            <a:ext cx="7003256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2327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52400" y="114300"/>
            <a:ext cx="17983200" cy="10058400"/>
          </a:xfrm>
          <a:prstGeom prst="roundRect">
            <a:avLst>
              <a:gd name="adj" fmla="val 758"/>
            </a:avLst>
          </a:prstGeom>
          <a:ln/>
          <a:effectLst>
            <a:outerShdw sx="100000" sy="100000" kx="0" ky="0" algn="bl" rotWithShape="0" blurRad="666750" dist="228600" dir="5400000">
              <a:srgbClr val="000000">
                <a:alpha val="50000"/>
              </a:srgbClr>
            </a:outerShdw>
          </a:effectLst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-17045" r="-17045" t="0" b="0"/>
          <a:stretch/>
        </p:blipFill>
        <p:spPr>
          <a:xfrm>
            <a:off x="152400" y="114300"/>
            <a:ext cx="17983200" cy="100584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2B4A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38250" y="4197032"/>
            <a:ext cx="17392650" cy="3611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spc="450" kern="0" dirty="0">
                <a:solidFill>
                  <a:srgbClr val="9FCE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CAPÍTULO 2</a:t>
            </a:r>
            <a:endParaRPr lang="en-US" sz="2250" dirty="0"/>
          </a:p>
        </p:txBody>
      </p:sp>
      <p:sp>
        <p:nvSpPr>
          <p:cNvPr id="3" name="Text 1"/>
          <p:cNvSpPr/>
          <p:nvPr/>
        </p:nvSpPr>
        <p:spPr>
          <a:xfrm>
            <a:off x="1238250" y="4748689"/>
            <a:ext cx="17392650" cy="9982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7200" b="1" dirty="0">
                <a:solidFill>
                  <a:srgbClr val="FFFFFF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Conocer al ave</a:t>
            </a:r>
            <a:endParaRPr lang="en-US" sz="7200" dirty="0"/>
          </a:p>
        </p:txBody>
      </p:sp>
      <p:sp>
        <p:nvSpPr>
          <p:cNvPr id="4" name="Shape 2"/>
          <p:cNvSpPr/>
          <p:nvPr/>
        </p:nvSpPr>
        <p:spPr>
          <a:xfrm>
            <a:off x="1238250" y="6013609"/>
            <a:ext cx="1143000" cy="76200"/>
          </a:xfrm>
          <a:prstGeom prst="roundRect">
            <a:avLst>
              <a:gd name="adj" fmla="val 50000"/>
            </a:avLst>
          </a:prstGeom>
          <a:solidFill>
            <a:srgbClr val="C05A32"/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3139122"/>
            <a:ext cx="17602200" cy="6457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350" b="1" dirty="0">
                <a:solidFill>
                  <a:srgbClr val="3C6130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Los tres tipos de alimentos</a:t>
            </a:r>
            <a:endParaRPr lang="en-US" sz="4350" dirty="0"/>
          </a:p>
        </p:txBody>
      </p:sp>
      <p:sp>
        <p:nvSpPr>
          <p:cNvPr id="3" name="Shape 1"/>
          <p:cNvSpPr/>
          <p:nvPr/>
        </p:nvSpPr>
        <p:spPr>
          <a:xfrm>
            <a:off x="1143000" y="4089718"/>
            <a:ext cx="5168900" cy="1972310"/>
          </a:xfrm>
          <a:prstGeom prst="roundRect">
            <a:avLst>
              <a:gd name="adj" fmla="val 8693"/>
            </a:avLst>
          </a:prstGeom>
          <a:solidFill>
            <a:srgbClr val="FFFDF7"/>
          </a:solidFill>
          <a:ln/>
        </p:spPr>
      </p:sp>
      <p:sp>
        <p:nvSpPr>
          <p:cNvPr id="4" name="Shape 2"/>
          <p:cNvSpPr/>
          <p:nvPr/>
        </p:nvSpPr>
        <p:spPr>
          <a:xfrm>
            <a:off x="1143000" y="6053296"/>
            <a:ext cx="5168900" cy="9525"/>
          </a:xfrm>
          <a:prstGeom prst="rect">
            <a:avLst/>
          </a:prstGeom>
          <a:solidFill>
            <a:srgbClr val="E4DAC6"/>
          </a:solidFill>
          <a:ln/>
        </p:spPr>
      </p:sp>
      <p:sp>
        <p:nvSpPr>
          <p:cNvPr id="5" name="Shape 3"/>
          <p:cNvSpPr/>
          <p:nvPr/>
        </p:nvSpPr>
        <p:spPr>
          <a:xfrm>
            <a:off x="1143000" y="4089718"/>
            <a:ext cx="5168900" cy="52388"/>
          </a:xfrm>
          <a:prstGeom prst="rect">
            <a:avLst/>
          </a:prstGeom>
          <a:solidFill>
            <a:srgbClr val="6F9C3C"/>
          </a:solidFill>
          <a:ln/>
        </p:spPr>
      </p:sp>
      <p:sp>
        <p:nvSpPr>
          <p:cNvPr id="6" name="Shape 4"/>
          <p:cNvSpPr/>
          <p:nvPr/>
        </p:nvSpPr>
        <p:spPr>
          <a:xfrm>
            <a:off x="1143000" y="4089718"/>
            <a:ext cx="9525" cy="1972310"/>
          </a:xfrm>
          <a:prstGeom prst="rect">
            <a:avLst/>
          </a:prstGeom>
          <a:solidFill>
            <a:srgbClr val="E4DAC6"/>
          </a:solidFill>
          <a:ln/>
        </p:spPr>
      </p:sp>
      <p:sp>
        <p:nvSpPr>
          <p:cNvPr id="7" name="Shape 5"/>
          <p:cNvSpPr/>
          <p:nvPr/>
        </p:nvSpPr>
        <p:spPr>
          <a:xfrm>
            <a:off x="6303169" y="4089718"/>
            <a:ext cx="9525" cy="1972310"/>
          </a:xfrm>
          <a:prstGeom prst="rect">
            <a:avLst/>
          </a:prstGeom>
          <a:solidFill>
            <a:srgbClr val="E4DAC6"/>
          </a:solidFill>
          <a:ln/>
        </p:spPr>
      </p:sp>
      <p:sp>
        <p:nvSpPr>
          <p:cNvPr id="8" name="Text 6"/>
          <p:cNvSpPr/>
          <p:nvPr/>
        </p:nvSpPr>
        <p:spPr>
          <a:xfrm>
            <a:off x="1494631" y="4485005"/>
            <a:ext cx="4912201" cy="43100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3C6130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Iniciador</a:t>
            </a:r>
            <a:endParaRPr lang="en-US" sz="2550" dirty="0"/>
          </a:p>
        </p:txBody>
      </p:sp>
      <p:sp>
        <p:nvSpPr>
          <p:cNvPr id="9" name="Text 7"/>
          <p:cNvSpPr/>
          <p:nvPr/>
        </p:nvSpPr>
        <p:spPr>
          <a:xfrm>
            <a:off x="1494631" y="4992212"/>
            <a:ext cx="4599606" cy="75628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1950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arranque de la cría, cuando el ave forma hueso y pluma.</a:t>
            </a:r>
            <a:endParaRPr lang="en-US" sz="1950" dirty="0"/>
          </a:p>
        </p:txBody>
      </p:sp>
      <p:sp>
        <p:nvSpPr>
          <p:cNvPr id="10" name="Shape 8"/>
          <p:cNvSpPr/>
          <p:nvPr/>
        </p:nvSpPr>
        <p:spPr>
          <a:xfrm>
            <a:off x="6559550" y="4089718"/>
            <a:ext cx="5168900" cy="1972310"/>
          </a:xfrm>
          <a:prstGeom prst="roundRect">
            <a:avLst>
              <a:gd name="adj" fmla="val 8693"/>
            </a:avLst>
          </a:prstGeom>
          <a:solidFill>
            <a:srgbClr val="FFFDF7"/>
          </a:solidFill>
          <a:ln/>
        </p:spPr>
      </p:sp>
      <p:sp>
        <p:nvSpPr>
          <p:cNvPr id="11" name="Shape 9"/>
          <p:cNvSpPr/>
          <p:nvPr/>
        </p:nvSpPr>
        <p:spPr>
          <a:xfrm>
            <a:off x="6559550" y="6053296"/>
            <a:ext cx="5168900" cy="9525"/>
          </a:xfrm>
          <a:prstGeom prst="rect">
            <a:avLst/>
          </a:prstGeom>
          <a:solidFill>
            <a:srgbClr val="E4DAC6"/>
          </a:solidFill>
          <a:ln/>
        </p:spPr>
      </p:sp>
      <p:sp>
        <p:nvSpPr>
          <p:cNvPr id="12" name="Shape 10"/>
          <p:cNvSpPr/>
          <p:nvPr/>
        </p:nvSpPr>
        <p:spPr>
          <a:xfrm>
            <a:off x="6559550" y="4089718"/>
            <a:ext cx="5168900" cy="52388"/>
          </a:xfrm>
          <a:prstGeom prst="rect">
            <a:avLst/>
          </a:prstGeom>
          <a:solidFill>
            <a:srgbClr val="C1903A"/>
          </a:solidFill>
          <a:ln/>
        </p:spPr>
      </p:sp>
      <p:sp>
        <p:nvSpPr>
          <p:cNvPr id="13" name="Shape 11"/>
          <p:cNvSpPr/>
          <p:nvPr/>
        </p:nvSpPr>
        <p:spPr>
          <a:xfrm>
            <a:off x="6559550" y="4089718"/>
            <a:ext cx="9525" cy="1972310"/>
          </a:xfrm>
          <a:prstGeom prst="rect">
            <a:avLst/>
          </a:prstGeom>
          <a:solidFill>
            <a:srgbClr val="E4DAC6"/>
          </a:solidFill>
          <a:ln/>
        </p:spPr>
      </p:sp>
      <p:sp>
        <p:nvSpPr>
          <p:cNvPr id="14" name="Shape 12"/>
          <p:cNvSpPr/>
          <p:nvPr/>
        </p:nvSpPr>
        <p:spPr>
          <a:xfrm>
            <a:off x="11719719" y="4089718"/>
            <a:ext cx="9525" cy="1972310"/>
          </a:xfrm>
          <a:prstGeom prst="rect">
            <a:avLst/>
          </a:prstGeom>
          <a:solidFill>
            <a:srgbClr val="E4DAC6"/>
          </a:solidFill>
          <a:ln/>
        </p:spPr>
      </p:sp>
      <p:sp>
        <p:nvSpPr>
          <p:cNvPr id="15" name="Text 13"/>
          <p:cNvSpPr/>
          <p:nvPr/>
        </p:nvSpPr>
        <p:spPr>
          <a:xfrm>
            <a:off x="6911181" y="4485005"/>
            <a:ext cx="4912201" cy="43100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3C6130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Terminador</a:t>
            </a:r>
            <a:endParaRPr lang="en-US" sz="2550" dirty="0"/>
          </a:p>
        </p:txBody>
      </p:sp>
      <p:sp>
        <p:nvSpPr>
          <p:cNvPr id="16" name="Text 14"/>
          <p:cNvSpPr/>
          <p:nvPr/>
        </p:nvSpPr>
        <p:spPr>
          <a:xfrm>
            <a:off x="6911181" y="4992212"/>
            <a:ext cx="4599607" cy="75628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1950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etapa final del engorde, antes de la faena.</a:t>
            </a:r>
            <a:endParaRPr lang="en-US" sz="1950" dirty="0"/>
          </a:p>
        </p:txBody>
      </p:sp>
      <p:sp>
        <p:nvSpPr>
          <p:cNvPr id="17" name="Shape 15"/>
          <p:cNvSpPr/>
          <p:nvPr/>
        </p:nvSpPr>
        <p:spPr>
          <a:xfrm>
            <a:off x="11976100" y="4089718"/>
            <a:ext cx="5168900" cy="1972310"/>
          </a:xfrm>
          <a:prstGeom prst="roundRect">
            <a:avLst>
              <a:gd name="adj" fmla="val 8693"/>
            </a:avLst>
          </a:prstGeom>
          <a:solidFill>
            <a:srgbClr val="FFFDF7"/>
          </a:solidFill>
          <a:ln/>
        </p:spPr>
      </p:sp>
      <p:sp>
        <p:nvSpPr>
          <p:cNvPr id="18" name="Shape 16"/>
          <p:cNvSpPr/>
          <p:nvPr/>
        </p:nvSpPr>
        <p:spPr>
          <a:xfrm>
            <a:off x="11976100" y="6053296"/>
            <a:ext cx="5168900" cy="9525"/>
          </a:xfrm>
          <a:prstGeom prst="rect">
            <a:avLst/>
          </a:prstGeom>
          <a:solidFill>
            <a:srgbClr val="E4DAC6"/>
          </a:solidFill>
          <a:ln/>
        </p:spPr>
      </p:sp>
      <p:sp>
        <p:nvSpPr>
          <p:cNvPr id="19" name="Shape 17"/>
          <p:cNvSpPr/>
          <p:nvPr/>
        </p:nvSpPr>
        <p:spPr>
          <a:xfrm>
            <a:off x="11976100" y="4089718"/>
            <a:ext cx="5168900" cy="52388"/>
          </a:xfrm>
          <a:prstGeom prst="rect">
            <a:avLst/>
          </a:prstGeom>
          <a:solidFill>
            <a:srgbClr val="C05A32"/>
          </a:solidFill>
          <a:ln/>
        </p:spPr>
      </p:sp>
      <p:sp>
        <p:nvSpPr>
          <p:cNvPr id="20" name="Shape 18"/>
          <p:cNvSpPr/>
          <p:nvPr/>
        </p:nvSpPr>
        <p:spPr>
          <a:xfrm>
            <a:off x="11976100" y="4089718"/>
            <a:ext cx="9525" cy="1972310"/>
          </a:xfrm>
          <a:prstGeom prst="rect">
            <a:avLst/>
          </a:prstGeom>
          <a:solidFill>
            <a:srgbClr val="E4DAC6"/>
          </a:solidFill>
          <a:ln/>
        </p:spPr>
      </p:sp>
      <p:sp>
        <p:nvSpPr>
          <p:cNvPr id="21" name="Shape 19"/>
          <p:cNvSpPr/>
          <p:nvPr/>
        </p:nvSpPr>
        <p:spPr>
          <a:xfrm>
            <a:off x="17136269" y="4089718"/>
            <a:ext cx="9525" cy="1972310"/>
          </a:xfrm>
          <a:prstGeom prst="rect">
            <a:avLst/>
          </a:prstGeom>
          <a:solidFill>
            <a:srgbClr val="E4DAC6"/>
          </a:solidFill>
          <a:ln/>
        </p:spPr>
      </p:sp>
      <p:sp>
        <p:nvSpPr>
          <p:cNvPr id="22" name="Text 20"/>
          <p:cNvSpPr/>
          <p:nvPr/>
        </p:nvSpPr>
        <p:spPr>
          <a:xfrm>
            <a:off x="12327731" y="4485005"/>
            <a:ext cx="4912201" cy="43100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3C6130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Ponedora</a:t>
            </a:r>
            <a:endParaRPr lang="en-US" sz="2550" dirty="0"/>
          </a:p>
        </p:txBody>
      </p:sp>
      <p:sp>
        <p:nvSpPr>
          <p:cNvPr id="23" name="Text 21"/>
          <p:cNvSpPr/>
          <p:nvPr/>
        </p:nvSpPr>
        <p:spPr>
          <a:xfrm>
            <a:off x="12327731" y="4992212"/>
            <a:ext cx="4599606" cy="75628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1950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gallina en postura: necesita mucho calcio, todos los días, para la cáscara.</a:t>
            </a:r>
            <a:endParaRPr lang="en-US" sz="1950" dirty="0"/>
          </a:p>
        </p:txBody>
      </p:sp>
      <p:sp>
        <p:nvSpPr>
          <p:cNvPr id="24" name="Text 22"/>
          <p:cNvSpPr/>
          <p:nvPr/>
        </p:nvSpPr>
        <p:spPr>
          <a:xfrm>
            <a:off x="1143000" y="6404928"/>
            <a:ext cx="16482060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950" dirty="0">
                <a:solidFill>
                  <a:srgbClr val="5D53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Nuestras aves crecen más despacio que el híbrido industrial — y está bien: esa es la forma de producir alimentos sanos con menos insumos externos.</a:t>
            </a:r>
            <a:endParaRPr lang="en-US" sz="1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3107690"/>
            <a:ext cx="17602200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360" kern="0" dirty="0">
                <a:solidFill>
                  <a:srgbClr val="C05A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 QUE SABEMOS TODOS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43000" y="3464877"/>
            <a:ext cx="17602200" cy="6248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200" b="1" dirty="0">
                <a:solidFill>
                  <a:srgbClr val="3C6130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Leer la salud del animal</a:t>
            </a:r>
            <a:endParaRPr lang="en-US" sz="4200" dirty="0"/>
          </a:p>
        </p:txBody>
      </p:sp>
      <p:sp>
        <p:nvSpPr>
          <p:cNvPr id="4" name="Shape 2"/>
          <p:cNvSpPr/>
          <p:nvPr/>
        </p:nvSpPr>
        <p:spPr>
          <a:xfrm>
            <a:off x="1143000" y="4375468"/>
            <a:ext cx="7877175" cy="2803843"/>
          </a:xfrm>
          <a:prstGeom prst="roundRect">
            <a:avLst>
              <a:gd name="adj" fmla="val 6115"/>
            </a:avLst>
          </a:prstGeom>
          <a:solidFill>
            <a:srgbClr val="FFFDF7"/>
          </a:solidFill>
          <a:ln w="8731">
            <a:solidFill>
              <a:srgbClr val="E4DAC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475581" y="4708049"/>
            <a:ext cx="7933213" cy="387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3C6130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En el engorde miramos</a:t>
            </a:r>
            <a:endParaRPr lang="en-US" sz="2250" dirty="0"/>
          </a:p>
        </p:txBody>
      </p:sp>
      <p:sp>
        <p:nvSpPr>
          <p:cNvPr id="6" name="Text 4"/>
          <p:cNvSpPr/>
          <p:nvPr/>
        </p:nvSpPr>
        <p:spPr>
          <a:xfrm>
            <a:off x="1556544" y="5209699"/>
            <a:ext cx="7827486" cy="3759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marL="166688" indent="-166688">
              <a:lnSpc>
                <a:spcPct val="140000"/>
              </a:lnSpc>
              <a:buSzPct val="100000"/>
              <a:buChar char="•"/>
            </a:pPr>
            <a:r>
              <a:rPr lang="en-US" sz="1875" b="1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Plumas </a:t>
            </a:r>
            <a:pPr algn="l" indent="0" marL="0">
              <a:lnSpc>
                <a:spcPct val="140000"/>
              </a:lnSpc>
              <a:buNone/>
            </a:pPr>
            <a:r>
              <a:rPr lang="en-US" sz="1875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pobres → faltan minerales o azufre.</a:t>
            </a:r>
            <a:endParaRPr lang="en-US" sz="1875" dirty="0"/>
          </a:p>
        </p:txBody>
      </p:sp>
      <p:sp>
        <p:nvSpPr>
          <p:cNvPr id="7" name="Text 5"/>
          <p:cNvSpPr/>
          <p:nvPr/>
        </p:nvSpPr>
        <p:spPr>
          <a:xfrm>
            <a:off x="1556544" y="5642769"/>
            <a:ext cx="7827486" cy="3759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marL="166688" indent="-166688">
              <a:lnSpc>
                <a:spcPct val="140000"/>
              </a:lnSpc>
              <a:buSzPct val="100000"/>
              <a:buChar char="•"/>
            </a:pPr>
            <a:r>
              <a:rPr lang="en-US" sz="1875" b="1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Patas </a:t>
            </a:r>
            <a:pPr algn="l" indent="0" marL="0">
              <a:lnSpc>
                <a:spcPct val="140000"/>
              </a:lnSpc>
              <a:buNone/>
            </a:pPr>
            <a:r>
              <a:rPr lang="en-US" sz="1875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débiles → falta calcio y fósforo.</a:t>
            </a:r>
            <a:endParaRPr lang="en-US" sz="1875" dirty="0"/>
          </a:p>
        </p:txBody>
      </p:sp>
      <p:sp>
        <p:nvSpPr>
          <p:cNvPr id="8" name="Text 6"/>
          <p:cNvSpPr/>
          <p:nvPr/>
        </p:nvSpPr>
        <p:spPr>
          <a:xfrm>
            <a:off x="1556544" y="6075838"/>
            <a:ext cx="7827486" cy="3759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marL="166688" indent="-166688">
              <a:lnSpc>
                <a:spcPct val="140000"/>
              </a:lnSpc>
              <a:buSzPct val="100000"/>
              <a:buChar char="•"/>
            </a:pPr>
            <a:r>
              <a:rPr lang="en-US" sz="1875" b="1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Ánimo </a:t>
            </a:r>
            <a:pPr algn="l" indent="0" marL="0">
              <a:lnSpc>
                <a:spcPct val="140000"/>
              </a:lnSpc>
              <a:buNone/>
            </a:pPr>
            <a:r>
              <a:rPr lang="en-US" sz="1875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apático o picaje → estrés o carencias.</a:t>
            </a:r>
            <a:endParaRPr lang="en-US" sz="1875" dirty="0"/>
          </a:p>
        </p:txBody>
      </p:sp>
      <p:sp>
        <p:nvSpPr>
          <p:cNvPr id="9" name="Text 7"/>
          <p:cNvSpPr/>
          <p:nvPr/>
        </p:nvSpPr>
        <p:spPr>
          <a:xfrm>
            <a:off x="1556544" y="6508909"/>
            <a:ext cx="7827486" cy="3759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marL="166688" indent="-166688">
              <a:lnSpc>
                <a:spcPct val="140000"/>
              </a:lnSpc>
              <a:buSzPct val="100000"/>
              <a:buChar char="•"/>
            </a:pPr>
            <a:r>
              <a:rPr lang="en-US" sz="1875" b="1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Cresta </a:t>
            </a:r>
            <a:pPr algn="l" indent="0" marL="0">
              <a:lnSpc>
                <a:spcPct val="140000"/>
              </a:lnSpc>
              <a:buNone/>
            </a:pPr>
            <a:r>
              <a:rPr lang="en-US" sz="1875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opaca o morada → falta de nutrientes u oxígeno.</a:t>
            </a:r>
            <a:endParaRPr lang="en-US" sz="1875" dirty="0"/>
          </a:p>
        </p:txBody>
      </p:sp>
      <p:sp>
        <p:nvSpPr>
          <p:cNvPr id="10" name="Shape 8"/>
          <p:cNvSpPr/>
          <p:nvPr/>
        </p:nvSpPr>
        <p:spPr>
          <a:xfrm>
            <a:off x="9267825" y="4375468"/>
            <a:ext cx="7877175" cy="2803843"/>
          </a:xfrm>
          <a:prstGeom prst="roundRect">
            <a:avLst>
              <a:gd name="adj" fmla="val 6115"/>
            </a:avLst>
          </a:prstGeom>
          <a:solidFill>
            <a:srgbClr val="FFFDF7"/>
          </a:solidFill>
          <a:ln w="8731">
            <a:solidFill>
              <a:srgbClr val="E4DAC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600406" y="4708049"/>
            <a:ext cx="7933213" cy="387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3C6130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En la postura, el huevo</a:t>
            </a:r>
            <a:endParaRPr lang="en-US" sz="2250" dirty="0"/>
          </a:p>
        </p:txBody>
      </p:sp>
      <p:sp>
        <p:nvSpPr>
          <p:cNvPr id="12" name="Text 10"/>
          <p:cNvSpPr/>
          <p:nvPr/>
        </p:nvSpPr>
        <p:spPr>
          <a:xfrm>
            <a:off x="9681368" y="5209699"/>
            <a:ext cx="7827486" cy="3759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marL="166688" indent="-166688">
              <a:lnSpc>
                <a:spcPct val="140000"/>
              </a:lnSpc>
              <a:buSzPct val="100000"/>
              <a:buChar char="•"/>
            </a:pPr>
            <a:r>
              <a:rPr lang="en-US" sz="1875" b="1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Cáscara </a:t>
            </a:r>
            <a:pPr algn="l" indent="0" marL="0">
              <a:lnSpc>
                <a:spcPct val="140000"/>
              </a:lnSpc>
              <a:buNone/>
            </a:pPr>
            <a:r>
              <a:rPr lang="en-US" sz="1875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rugosa o fina → falta calcio.</a:t>
            </a:r>
            <a:endParaRPr lang="en-US" sz="1875" dirty="0"/>
          </a:p>
        </p:txBody>
      </p:sp>
      <p:sp>
        <p:nvSpPr>
          <p:cNvPr id="13" name="Text 11"/>
          <p:cNvSpPr/>
          <p:nvPr/>
        </p:nvSpPr>
        <p:spPr>
          <a:xfrm>
            <a:off x="9681368" y="5642769"/>
            <a:ext cx="7827486" cy="3759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marL="166688" indent="-166688">
              <a:lnSpc>
                <a:spcPct val="140000"/>
              </a:lnSpc>
              <a:buSzPct val="100000"/>
              <a:buChar char="•"/>
            </a:pPr>
            <a:r>
              <a:rPr lang="en-US" sz="1875" b="1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Huevos deformes </a:t>
            </a:r>
            <a:pPr algn="l" indent="0" marL="0">
              <a:lnSpc>
                <a:spcPct val="140000"/>
              </a:lnSpc>
              <a:buNone/>
            </a:pPr>
            <a:r>
              <a:rPr lang="en-US" sz="1875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falta calcio o fósforo, o estrés.</a:t>
            </a:r>
            <a:endParaRPr lang="en-US" sz="1875" dirty="0"/>
          </a:p>
        </p:txBody>
      </p:sp>
      <p:sp>
        <p:nvSpPr>
          <p:cNvPr id="14" name="Text 12"/>
          <p:cNvSpPr/>
          <p:nvPr/>
        </p:nvSpPr>
        <p:spPr>
          <a:xfrm>
            <a:off x="9681368" y="6075838"/>
            <a:ext cx="7827486" cy="3759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marL="166688" indent="-166688">
              <a:lnSpc>
                <a:spcPct val="140000"/>
              </a:lnSpc>
              <a:buSzPct val="100000"/>
              <a:buChar char="•"/>
            </a:pPr>
            <a:r>
              <a:rPr lang="en-US" sz="1875" b="1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Cresta </a:t>
            </a:r>
            <a:pPr algn="l" indent="0" marL="0">
              <a:lnSpc>
                <a:spcPct val="140000"/>
              </a:lnSpc>
              <a:buNone/>
            </a:pPr>
            <a:r>
              <a:rPr lang="en-US" sz="1875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pálida o chica → falta calcio.</a:t>
            </a:r>
            <a:endParaRPr lang="en-US" sz="1875" dirty="0"/>
          </a:p>
        </p:txBody>
      </p:sp>
      <p:sp>
        <p:nvSpPr>
          <p:cNvPr id="15" name="Text 13"/>
          <p:cNvSpPr/>
          <p:nvPr/>
        </p:nvSpPr>
        <p:spPr>
          <a:xfrm>
            <a:off x="9681368" y="6508909"/>
            <a:ext cx="7827486" cy="3759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marL="166688" indent="-166688">
              <a:lnSpc>
                <a:spcPct val="140000"/>
              </a:lnSpc>
              <a:buSzPct val="100000"/>
              <a:buChar char="•"/>
            </a:pPr>
            <a:r>
              <a:rPr lang="en-US" sz="1875" b="1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Cae la postura </a:t>
            </a:r>
            <a:pPr algn="l" indent="0" marL="0">
              <a:lnSpc>
                <a:spcPct val="140000"/>
              </a:lnSpc>
              <a:buNone/>
            </a:pPr>
            <a:r>
              <a:rPr lang="en-US" sz="1875" dirty="0">
                <a:solidFill>
                  <a:srgbClr val="4449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revisar energía, proteína, calcio o luz.</a:t>
            </a:r>
            <a:endParaRPr lang="en-US" sz="187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36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2026-06-19T11:38:42Z</dcterms:created>
  <dcterms:modified xsi:type="dcterms:W3CDTF">2026-06-19T11:38:42Z</dcterms:modified>
</cp:coreProperties>
</file>